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63" r:id="rId9"/>
    <p:sldId id="262" r:id="rId10"/>
    <p:sldId id="286" r:id="rId11"/>
    <p:sldId id="290" r:id="rId12"/>
    <p:sldId id="265" r:id="rId13"/>
    <p:sldId id="266" r:id="rId14"/>
    <p:sldId id="287" r:id="rId15"/>
    <p:sldId id="288" r:id="rId16"/>
    <p:sldId id="271" r:id="rId17"/>
    <p:sldId id="289" r:id="rId18"/>
    <p:sldId id="267" r:id="rId19"/>
    <p:sldId id="268" r:id="rId20"/>
    <p:sldId id="273" r:id="rId21"/>
    <p:sldId id="274" r:id="rId22"/>
    <p:sldId id="269" r:id="rId23"/>
    <p:sldId id="280" r:id="rId24"/>
    <p:sldId id="278" r:id="rId25"/>
    <p:sldId id="281" r:id="rId26"/>
    <p:sldId id="276" r:id="rId27"/>
    <p:sldId id="279" r:id="rId28"/>
    <p:sldId id="282" r:id="rId29"/>
    <p:sldId id="277" r:id="rId30"/>
    <p:sldId id="283" r:id="rId31"/>
  </p:sldIdLst>
  <p:sldSz cx="24387175" cy="13716000"/>
  <p:notesSz cx="6858000" cy="9144000"/>
  <p:defaultTextStyle>
    <a:defPPr>
      <a:defRPr lang="en-US"/>
    </a:defPPr>
    <a:lvl1pPr marL="0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1pPr>
    <a:lvl2pPr marL="1171708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2pPr>
    <a:lvl3pPr marL="2343421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3pPr>
    <a:lvl4pPr marL="3515130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4pPr>
    <a:lvl5pPr marL="4686845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5pPr>
    <a:lvl6pPr marL="5858556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6pPr>
    <a:lvl7pPr marL="7030264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7pPr>
    <a:lvl8pPr marL="8201975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8pPr>
    <a:lvl9pPr marL="9373686" algn="l" defTabSz="1171708" rtl="0" eaLnBrk="1" latinLnBrk="0" hangingPunct="1">
      <a:defRPr sz="4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7F7F7F"/>
    <a:srgbClr val="77777A"/>
    <a:srgbClr val="15AAD6"/>
    <a:srgbClr val="08435B"/>
    <a:srgbClr val="02AFFF"/>
    <a:srgbClr val="4F5559"/>
    <a:srgbClr val="F17C0E"/>
    <a:srgbClr val="0092C7"/>
    <a:srgbClr val="00BCFF"/>
    <a:srgbClr val="51A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0"/>
    <p:restoredTop sz="94753"/>
  </p:normalViewPr>
  <p:slideViewPr>
    <p:cSldViewPr snapToGrid="0" snapToObjects="1">
      <p:cViewPr>
        <p:scale>
          <a:sx n="45" d="100"/>
          <a:sy n="45" d="100"/>
        </p:scale>
        <p:origin x="1592" y="440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8CC8B-6ADF-564B-8CC0-F7F2CF6DEEBB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2F10B-AD8B-BF4A-BCB2-9C74E6CB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0292-ED04-C141-A8F9-4667CEB3C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8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0292-ED04-C141-A8F9-4667CEB3C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5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0660" y="1719875"/>
            <a:ext cx="11447155" cy="10532452"/>
          </a:xfrm>
        </p:spPr>
        <p:txBody>
          <a:bodyPr/>
          <a:lstStyle>
            <a:lvl1pPr>
              <a:defRPr sz="5000" b="0" i="0">
                <a:latin typeface="Gotham Book"/>
                <a:cs typeface="Gotham Book"/>
              </a:defRPr>
            </a:lvl1pPr>
            <a:lvl2pPr>
              <a:defRPr sz="5000" b="0" i="0">
                <a:latin typeface="Gotham Book"/>
                <a:cs typeface="Gotham Book"/>
              </a:defRPr>
            </a:lvl2pPr>
            <a:lvl3pPr>
              <a:defRPr sz="5000" b="0" i="0">
                <a:latin typeface="Gotham Book"/>
                <a:cs typeface="Gotham Book"/>
              </a:defRPr>
            </a:lvl3pPr>
            <a:lvl4pPr>
              <a:defRPr sz="5000" b="0" i="0">
                <a:latin typeface="Gotham Book"/>
                <a:cs typeface="Gotham Book"/>
              </a:defRPr>
            </a:lvl4pPr>
            <a:lvl5pPr>
              <a:defRPr sz="5000" b="0" i="0">
                <a:latin typeface="Gotham Book"/>
                <a:cs typeface="Gotham Book"/>
              </a:defRPr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50292-ED04-C141-A8F9-4667CEB3C2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359" y="5841198"/>
            <a:ext cx="9929064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50292-ED04-C141-A8F9-4667CEB3C2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359" y="5841198"/>
            <a:ext cx="10705220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>
              <a:defRPr sz="12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20"/>
          <p:cNvGrpSpPr/>
          <p:nvPr/>
        </p:nvGrpSpPr>
        <p:grpSpPr>
          <a:xfrm>
            <a:off x="275971" y="12780139"/>
            <a:ext cx="1717009" cy="619169"/>
            <a:chOff x="0" y="0"/>
            <a:chExt cx="1717007" cy="619168"/>
          </a:xfrm>
        </p:grpSpPr>
        <p:sp>
          <p:nvSpPr>
            <p:cNvPr id="13" name="Shape 18"/>
            <p:cNvSpPr/>
            <p:nvPr/>
          </p:nvSpPr>
          <p:spPr>
            <a:xfrm>
              <a:off x="0" y="152518"/>
              <a:ext cx="734867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lnSpc>
                  <a:spcPts val="3300"/>
                </a:lnSpc>
                <a:defRPr sz="165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50">
                  <a:solidFill>
                    <a:srgbClr val="FFFFFF"/>
                  </a:solidFill>
                </a:rPr>
                <a:t>©2015</a:t>
              </a:r>
            </a:p>
          </p:txBody>
        </p:sp>
        <p:pic>
          <p:nvPicPr>
            <p:cNvPr id="14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7231" y="0"/>
              <a:ext cx="679777" cy="619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1836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50292-ED04-C141-A8F9-4667CEB3C2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359" y="5841198"/>
            <a:ext cx="15714954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>
              <a:defRPr sz="12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hape 18"/>
          <p:cNvSpPr/>
          <p:nvPr/>
        </p:nvSpPr>
        <p:spPr>
          <a:xfrm>
            <a:off x="277307" y="12932657"/>
            <a:ext cx="734868" cy="355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lnSpc>
                <a:spcPts val="3300"/>
              </a:lnSpc>
              <a:defRPr sz="16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50" dirty="0">
                <a:solidFill>
                  <a:srgbClr val="FFFFFF"/>
                </a:solidFill>
              </a:rPr>
              <a:t>©2015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1172" y="12793507"/>
            <a:ext cx="679778" cy="6191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650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-25406" y="0"/>
            <a:ext cx="24437984" cy="13716000"/>
          </a:xfrm>
          <a:prstGeom prst="rect">
            <a:avLst/>
          </a:prstGeom>
          <a:solidFill>
            <a:srgbClr val="01556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otham-Medium"/>
              </a:defRPr>
            </a:lvl1pPr>
          </a:lstStyle>
          <a:p>
            <a:pPr lvl="0">
              <a:defRPr sz="1800"/>
            </a:pPr>
            <a:r>
              <a:rPr sz="3200"/>
              <a:t> </a:t>
            </a:r>
          </a:p>
        </p:txBody>
      </p:sp>
      <p:sp>
        <p:nvSpPr>
          <p:cNvPr id="9" name="Shape 9"/>
          <p:cNvSpPr/>
          <p:nvPr/>
        </p:nvSpPr>
        <p:spPr>
          <a:xfrm flipV="1">
            <a:off x="12193588" y="4697733"/>
            <a:ext cx="1" cy="360809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otham-Medium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29" y="4787216"/>
            <a:ext cx="8980069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A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0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50292-ED04-C141-A8F9-4667CEB3C2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hape 2"/>
          <p:cNvSpPr/>
          <p:nvPr/>
        </p:nvSpPr>
        <p:spPr>
          <a:xfrm>
            <a:off x="282321" y="12925770"/>
            <a:ext cx="73486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3300"/>
              </a:lnSpc>
              <a:defRPr sz="1650">
                <a:solidFill>
                  <a:srgbClr val="6474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50" dirty="0">
                <a:solidFill>
                  <a:srgbClr val="64746C"/>
                </a:solidFill>
              </a:rPr>
              <a:t>©2015</a:t>
            </a:r>
          </a:p>
        </p:txBody>
      </p:sp>
      <p:pic>
        <p:nvPicPr>
          <p:cNvPr id="13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96671" y="12792399"/>
            <a:ext cx="683258" cy="6223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32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1088639" rtl="0" eaLnBrk="1" latinLnBrk="0" hangingPunct="1">
        <a:spcBef>
          <a:spcPct val="0"/>
        </a:spcBef>
        <a:buNone/>
        <a:defRPr sz="10500" b="0" i="0" kern="1200">
          <a:solidFill>
            <a:srgbClr val="7F7F7F"/>
          </a:solidFill>
          <a:latin typeface="Gotham-Medium"/>
          <a:ea typeface="+mj-ea"/>
          <a:cs typeface="Gotham-Medium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7600" b="0" i="0" kern="1200">
          <a:solidFill>
            <a:srgbClr val="7F7F7F"/>
          </a:solidFill>
          <a:latin typeface="Gotham Book"/>
          <a:ea typeface="+mn-ea"/>
          <a:cs typeface="Gotham Book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6700" b="0" i="0" kern="1200">
          <a:solidFill>
            <a:srgbClr val="7F7F7F"/>
          </a:solidFill>
          <a:latin typeface="Gotham Book"/>
          <a:ea typeface="+mn-ea"/>
          <a:cs typeface="Gotham Book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5700" b="0" i="0" kern="1200">
          <a:solidFill>
            <a:srgbClr val="7F7F7F"/>
          </a:solidFill>
          <a:latin typeface="Gotham Book"/>
          <a:ea typeface="+mn-ea"/>
          <a:cs typeface="Gotham Book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4800" b="0" i="0" kern="1200">
          <a:solidFill>
            <a:srgbClr val="7F7F7F"/>
          </a:solidFill>
          <a:latin typeface="Gotham Book"/>
          <a:ea typeface="+mn-ea"/>
          <a:cs typeface="Gotham Book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4800" b="0" i="0" kern="1200">
          <a:solidFill>
            <a:srgbClr val="7F7F7F"/>
          </a:solidFill>
          <a:latin typeface="Gotham Book"/>
          <a:ea typeface="+mn-ea"/>
          <a:cs typeface="Gotham Book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Excel_Worksheet1.xlsx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12894900" y="3996304"/>
            <a:ext cx="11520486" cy="4894699"/>
          </a:xfrm>
          <a:prstGeom prst="rect">
            <a:avLst/>
          </a:prstGeom>
        </p:spPr>
        <p:txBody>
          <a:bodyPr vert="horz" lIns="234439" tIns="117219" rIns="234439" bIns="117219" rtlCol="0" anchor="ctr">
            <a:noAutofit/>
          </a:bodyPr>
          <a:lstStyle>
            <a:lvl1pPr algn="l" defTabSz="1172193" rtl="0" eaLnBrk="1" latinLnBrk="0" hangingPunct="1">
              <a:spcBef>
                <a:spcPct val="0"/>
              </a:spcBef>
              <a:buNone/>
              <a:defRPr sz="11300" b="0" i="0" kern="1200">
                <a:solidFill>
                  <a:srgbClr val="7F7F7F"/>
                </a:solidFill>
                <a:latin typeface="Gotham-Medium"/>
                <a:ea typeface="+mj-ea"/>
                <a:cs typeface="Gotham-Medium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Gotham Bold"/>
                <a:cs typeface="Gotham Bold"/>
              </a:rPr>
              <a:t>The Pitch: Creating </a:t>
            </a:r>
          </a:p>
          <a:p>
            <a:r>
              <a:rPr lang="en-US" sz="8000" dirty="0" smtClean="0">
                <a:solidFill>
                  <a:schemeClr val="bg1"/>
                </a:solidFill>
                <a:latin typeface="Gotham Bold"/>
                <a:cs typeface="Gotham Bold"/>
              </a:rPr>
              <a:t>a Seed Stage </a:t>
            </a:r>
            <a:r>
              <a:rPr lang="en-US" sz="8000" dirty="0">
                <a:solidFill>
                  <a:schemeClr val="bg1"/>
                </a:solidFill>
                <a:latin typeface="Gotham Bold"/>
                <a:cs typeface="Gotham Bold"/>
              </a:rPr>
              <a:t>Investor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43678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1209676"/>
            <a:ext cx="21948458" cy="2286000"/>
          </a:xfrm>
        </p:spPr>
        <p:txBody>
          <a:bodyPr/>
          <a:lstStyle/>
          <a:p>
            <a:r>
              <a:rPr lang="en-US" dirty="0" smtClean="0">
                <a:latin typeface="Gotham Bold"/>
                <a:cs typeface="Gotham Bold"/>
              </a:rPr>
              <a:t>COMPETITION/</a:t>
            </a: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/>
            </a:r>
            <a:b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STATUS QUO</a:t>
            </a:r>
            <a:endParaRPr lang="en-US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4120408"/>
            <a:ext cx="10490041" cy="85795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000" dirty="0"/>
              <a:t>Create a </a:t>
            </a:r>
            <a:r>
              <a:rPr lang="en-US" sz="4000" dirty="0" smtClean="0"/>
              <a:t>Competitive Matrix comparing you to competitors – </a:t>
            </a:r>
            <a:r>
              <a:rPr lang="en-US" sz="4000" b="1" i="1" dirty="0" smtClean="0">
                <a:solidFill>
                  <a:srgbClr val="17ABD6"/>
                </a:solidFill>
              </a:rPr>
              <a:t>don</a:t>
            </a:r>
            <a:r>
              <a:rPr lang="fr-FR" sz="4000" b="1" i="1" dirty="0">
                <a:solidFill>
                  <a:srgbClr val="17ABD6"/>
                </a:solidFill>
              </a:rPr>
              <a:t>’</a:t>
            </a:r>
            <a:r>
              <a:rPr lang="en-US" sz="4000" b="1" i="1" dirty="0">
                <a:solidFill>
                  <a:srgbClr val="17ABD6"/>
                </a:solidFill>
              </a:rPr>
              <a:t>t forget the status quo is competition!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000" dirty="0"/>
              <a:t>Include large and small competitors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/>
              <a:t>The well established and better known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/>
              <a:t>The up-and-comers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/>
              <a:t>Describe your strongest barriers to prevent competition from eating your lunch.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000" dirty="0" smtClean="0"/>
              <a:t>Must customers </a:t>
            </a:r>
            <a:r>
              <a:rPr lang="en-US" sz="4000" dirty="0"/>
              <a:t>change </a:t>
            </a:r>
            <a:r>
              <a:rPr lang="en-US" sz="4000" dirty="0" smtClean="0"/>
              <a:t>behavior to adopt?  How do you mitigate that?</a:t>
            </a:r>
            <a:endParaRPr lang="en-US" sz="4000" dirty="0"/>
          </a:p>
        </p:txBody>
      </p:sp>
      <p:pic>
        <p:nvPicPr>
          <p:cNvPr id="4" name="Picture 3" descr="business-9262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8204" y="0"/>
            <a:ext cx="1129897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34" y="526416"/>
            <a:ext cx="23812341" cy="2286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EXAMPLE:</a:t>
            </a:r>
            <a:r>
              <a:rPr lang="en-US" dirty="0" smtClean="0">
                <a:solidFill>
                  <a:srgbClr val="77777A"/>
                </a:solidFill>
                <a:latin typeface="Gotham Bold"/>
                <a:cs typeface="Gotham Bold"/>
              </a:rPr>
              <a:t> COMPETITIVE MATRIX</a:t>
            </a:r>
            <a:endParaRPr lang="en-US" dirty="0">
              <a:solidFill>
                <a:srgbClr val="77777A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229308" y="3351504"/>
          <a:ext cx="17928560" cy="9170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4" imgW="7721600" imgH="3949700" progId="Excel.Sheet.12">
                  <p:embed/>
                </p:oleObj>
              </mc:Choice>
              <mc:Fallback>
                <p:oleObj name="Worksheet" r:id="rId4" imgW="7721600" imgH="3949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29308" y="3351504"/>
                        <a:ext cx="17928560" cy="9170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69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1354733"/>
            <a:ext cx="21948458" cy="2286000"/>
          </a:xfrm>
        </p:spPr>
        <p:txBody>
          <a:bodyPr/>
          <a:lstStyle/>
          <a:p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GROWTH </a:t>
            </a:r>
            <a:b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dirty="0" smtClean="0">
                <a:latin typeface="Gotham Bold"/>
                <a:cs typeface="Gotham Bold"/>
              </a:rPr>
              <a:t>OPPORTUNITIES</a:t>
            </a:r>
            <a:endParaRPr lang="en-US" dirty="0"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0" y="4251324"/>
            <a:ext cx="10845247" cy="9051926"/>
          </a:xfrm>
        </p:spPr>
        <p:txBody>
          <a:bodyPr>
            <a:normAutofit/>
          </a:bodyPr>
          <a:lstStyle/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Describe company growth potential. Are there other verticals? Other applications? Additional product opportunities? </a:t>
            </a:r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Avoid over-reaching with “hockey stick” projections</a:t>
            </a:r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Use your research to illustrate how the market is growing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6489" y="30979"/>
            <a:ext cx="11190685" cy="137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278" y="4485465"/>
            <a:ext cx="6146054" cy="94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359" y="784226"/>
            <a:ext cx="21948458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TEAM</a:t>
            </a:r>
            <a:endParaRPr lang="en-US" sz="96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76435" y="2730827"/>
            <a:ext cx="10432512" cy="9466090"/>
          </a:xfrm>
        </p:spPr>
        <p:txBody>
          <a:bodyPr>
            <a:noAutofit/>
          </a:bodyPr>
          <a:lstStyle/>
          <a:p>
            <a:pPr>
              <a:spcBef>
                <a:spcPts val="1608"/>
              </a:spcBef>
              <a:spcAft>
                <a:spcPts val="1200"/>
              </a:spcAft>
            </a:pPr>
            <a:r>
              <a:rPr lang="en-US" sz="4400" dirty="0"/>
              <a:t>Show your team strength as individuals and how you form an effective team</a:t>
            </a:r>
          </a:p>
          <a:p>
            <a:pPr>
              <a:spcBef>
                <a:spcPts val="1608"/>
              </a:spcBef>
              <a:spcAft>
                <a:spcPts val="1200"/>
              </a:spcAft>
            </a:pPr>
            <a:r>
              <a:rPr lang="en-US" sz="4400" dirty="0" smtClean="0"/>
              <a:t>Indicate full-time/part-time – who does what and why</a:t>
            </a:r>
          </a:p>
          <a:p>
            <a:pPr>
              <a:spcBef>
                <a:spcPts val="1608"/>
              </a:spcBef>
              <a:spcAft>
                <a:spcPts val="1200"/>
              </a:spcAft>
            </a:pPr>
            <a:r>
              <a:rPr lang="en-US" sz="4400" dirty="0" smtClean="0"/>
              <a:t>Use bullet points to highlight key experience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4000" dirty="0" smtClean="0"/>
              <a:t>Entrepreneurial experience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4000" dirty="0" smtClean="0"/>
              <a:t>Years in target markets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4000" dirty="0" smtClean="0"/>
              <a:t>Experience producing technical and market results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Highlight advisors/board of directors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24C725-8561-D948-B68D-6FB167C95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48"/>
          <a:stretch/>
        </p:blipFill>
        <p:spPr>
          <a:xfrm>
            <a:off x="11108947" y="2793603"/>
            <a:ext cx="13620611" cy="109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1142395"/>
            <a:ext cx="11868844" cy="2286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77777A"/>
                </a:solidFill>
                <a:latin typeface="Gotham Bold"/>
                <a:cs typeface="Gotham Bold"/>
              </a:rPr>
              <a:t>SOURCES &amp;</a:t>
            </a:r>
            <a:r>
              <a:rPr lang="en-US" sz="8800" dirty="0" smtClean="0">
                <a:solidFill>
                  <a:srgbClr val="15AAD6"/>
                </a:solidFill>
                <a:latin typeface="Gotham Bold"/>
                <a:cs typeface="Gotham Bold"/>
              </a:rPr>
              <a:t> </a:t>
            </a:r>
            <a:br>
              <a:rPr lang="en-US" sz="8800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sz="8800" dirty="0" smtClean="0">
                <a:solidFill>
                  <a:srgbClr val="15AAD6"/>
                </a:solidFill>
                <a:latin typeface="Gotham Bold"/>
                <a:cs typeface="Gotham Bold"/>
              </a:rPr>
              <a:t>USES OF FUNDS</a:t>
            </a:r>
            <a:endParaRPr lang="en-US" sz="88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4065885"/>
            <a:ext cx="10693241" cy="82023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900" dirty="0" smtClean="0"/>
              <a:t>How much does the company need to raise this round to achieve milestones?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900" dirty="0" smtClean="0"/>
              <a:t>Any prospective co-investment? If so, how much and from whom? </a:t>
            </a:r>
            <a:r>
              <a:rPr lang="en-US" sz="3900" dirty="0" smtClean="0">
                <a:latin typeface="Gotham Medium"/>
                <a:cs typeface="Gotham Medium"/>
              </a:rPr>
              <a:t>Don’t </a:t>
            </a:r>
            <a:r>
              <a:rPr lang="en-US" sz="3900" dirty="0">
                <a:latin typeface="Gotham Medium"/>
                <a:cs typeface="Gotham Medium"/>
              </a:rPr>
              <a:t>forget to include the specific amount of funds requested from Rev1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900" dirty="0" smtClean="0"/>
              <a:t>What activities will be funded from this raise? (break down into high-level line item buckets). Suggested format on next slide. Be sure to footnote what milestones are achieved.</a:t>
            </a:r>
          </a:p>
        </p:txBody>
      </p:sp>
      <p:pic>
        <p:nvPicPr>
          <p:cNvPr id="4" name="Picture 3" descr="business-9262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8204" y="0"/>
            <a:ext cx="1129897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1188"/>
            <a:ext cx="21948458" cy="2286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15AAD6"/>
                </a:solidFill>
                <a:latin typeface="Gotham Bold"/>
                <a:cs typeface="Gotham Bold"/>
              </a:rPr>
              <a:t>EXAMPLE: </a:t>
            </a:r>
            <a:r>
              <a:rPr lang="en-US" sz="8800" dirty="0" smtClean="0">
                <a:solidFill>
                  <a:srgbClr val="77777A"/>
                </a:solidFill>
                <a:latin typeface="Gotham Bold"/>
                <a:cs typeface="Gotham Bold"/>
              </a:rPr>
              <a:t>USE OF FUNDS CHART</a:t>
            </a:r>
            <a:endParaRPr lang="en-US" sz="8800" dirty="0">
              <a:solidFill>
                <a:srgbClr val="77777A"/>
              </a:solidFill>
              <a:latin typeface="Gotham Bold"/>
              <a:cs typeface="Gotham Bol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50726"/>
              </p:ext>
            </p:extLst>
          </p:nvPr>
        </p:nvGraphicFramePr>
        <p:xfrm>
          <a:off x="1549393" y="2620123"/>
          <a:ext cx="22520843" cy="823770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134136"/>
                <a:gridCol w="1103395"/>
                <a:gridCol w="1042097"/>
                <a:gridCol w="1103395"/>
                <a:gridCol w="1092115"/>
                <a:gridCol w="822148"/>
                <a:gridCol w="1034314"/>
                <a:gridCol w="1060836"/>
                <a:gridCol w="954752"/>
                <a:gridCol w="1007794"/>
                <a:gridCol w="981272"/>
                <a:gridCol w="954752"/>
                <a:gridCol w="875189"/>
                <a:gridCol w="1034315"/>
                <a:gridCol w="1320333"/>
              </a:tblGrid>
              <a:tr h="553383">
                <a:tc>
                  <a:txBody>
                    <a:bodyPr/>
                    <a:lstStyle/>
                    <a:p>
                      <a:endParaRPr lang="en-US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gridSpan="12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2017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8435B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2018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</a:tr>
              <a:tr h="2394421">
                <a:tc>
                  <a:txBody>
                    <a:bodyPr/>
                    <a:lstStyle/>
                    <a:p>
                      <a:pPr algn="r"/>
                      <a:endParaRPr lang="en-US" sz="2000" b="0" i="0" dirty="0" smtClean="0">
                        <a:solidFill>
                          <a:schemeClr val="bg1"/>
                        </a:solidFill>
                        <a:latin typeface="Gotham Bold"/>
                        <a:cs typeface="Gotham Bold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January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February</a:t>
                      </a:r>
                      <a:r>
                        <a:rPr lang="en-US" sz="2400" b="0" i="0" baseline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endParaRPr lang="en-US" sz="2400" b="0" i="0" dirty="0" smtClean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  <a:p>
                      <a:pPr algn="ctr"/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March</a:t>
                      </a:r>
                    </a:p>
                    <a:p>
                      <a:pPr algn="ctr"/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April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May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June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July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August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September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October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November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December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January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February</a:t>
                      </a:r>
                    </a:p>
                  </a:txBody>
                  <a:tcPr vert="vert2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35B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Payroll</a:t>
                      </a:r>
                    </a:p>
                  </a:txBody>
                  <a:tcPr anchor="ctr"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$25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latin typeface="Gotham Book"/>
                          <a:ea typeface="+mn-ea"/>
                          <a:cs typeface="Gotham Book"/>
                        </a:rPr>
                        <a:t>25</a:t>
                      </a:r>
                      <a:endParaRPr lang="en-US" sz="2800" b="0" i="0" kern="1200" dirty="0">
                        <a:solidFill>
                          <a:schemeClr val="dk1"/>
                        </a:solidFill>
                        <a:latin typeface="Gotham Book"/>
                        <a:ea typeface="+mn-ea"/>
                        <a:cs typeface="Gotham Book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Outsourced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Development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Legal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Accounting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Bucket 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Bucket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25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sng" baseline="0" dirty="0" smtClean="0">
                          <a:latin typeface="Gotham Book"/>
                          <a:cs typeface="Gotham Book"/>
                        </a:rPr>
                        <a:t>5</a:t>
                      </a:r>
                      <a:endParaRPr lang="en-US" sz="2800" b="0" i="0" u="sng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Total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$101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66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102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41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71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73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38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38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38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58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68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58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u="dbl" baseline="0" dirty="0" smtClean="0">
                          <a:latin typeface="Gotham Book"/>
                          <a:cs typeface="Gotham Book"/>
                        </a:rPr>
                        <a:t>58</a:t>
                      </a:r>
                      <a:endParaRPr lang="en-US" sz="2800" b="1" i="0" u="dbl" baseline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Cash Balance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899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833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731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690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619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546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508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470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432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374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311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243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185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127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9393" y="11219417"/>
            <a:ext cx="797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otham Bold"/>
                <a:cs typeface="Gotham Bold"/>
              </a:rPr>
              <a:t>***In thousands &amp; Assuming Raise of </a:t>
            </a:r>
            <a:r>
              <a:rPr lang="en-US" sz="2800" dirty="0" smtClean="0">
                <a:latin typeface="Gotham Bold"/>
                <a:cs typeface="Gotham Bold"/>
              </a:rPr>
              <a:t>$1M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0518" y="11219417"/>
            <a:ext cx="14549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otham Bold"/>
                <a:cs typeface="Gotham Bold"/>
              </a:rPr>
              <a:t>Company Will Achieve the following </a:t>
            </a:r>
            <a:r>
              <a:rPr lang="en-US" sz="2800" dirty="0" smtClean="0">
                <a:latin typeface="Gotham Bold"/>
                <a:cs typeface="Gotham Bold"/>
              </a:rPr>
              <a:t>milestones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Gotham Bold"/>
                <a:cs typeface="Gotham Bold"/>
              </a:rPr>
              <a:t>5 Paid Betas by June 2017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Gotham Bold"/>
                <a:cs typeface="Gotham Bold"/>
              </a:rPr>
              <a:t>Hire CTO by February 2018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Gotham Bold"/>
                <a:cs typeface="Gotham Bold"/>
              </a:rPr>
              <a:t>Validate Value of Date with customers by January 2018</a:t>
            </a:r>
            <a:endParaRPr lang="en-US" sz="2800" dirty="0"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49687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0614" y="780912"/>
            <a:ext cx="9078468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Gotham Bold"/>
                <a:cs typeface="Gotham Bold"/>
              </a:rPr>
              <a:t>COMPANY</a:t>
            </a:r>
            <a:br>
              <a:rPr lang="en-US" dirty="0" smtClean="0">
                <a:latin typeface="Gotham Bold"/>
                <a:cs typeface="Gotham Bold"/>
              </a:rPr>
            </a:b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MILESTONES</a:t>
            </a:r>
            <a:endParaRPr lang="en-US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07247" y="3280402"/>
            <a:ext cx="11441953" cy="9624950"/>
          </a:xfrm>
        </p:spPr>
        <p:txBody>
          <a:bodyPr>
            <a:noAutofit/>
          </a:bodyPr>
          <a:lstStyle/>
          <a:p>
            <a:pPr marL="742950" indent="-7429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Include a historical milestone chart to illustrate key progress to date</a:t>
            </a: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Include a projected milestone chart to illustrate future objectives including and beyond this particular fundraise</a:t>
            </a: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This chart will tie to all assumptions, sources and uses of funds that are expressed in the presentation</a:t>
            </a: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>
                <a:solidFill>
                  <a:srgbClr val="15AAD6"/>
                </a:solidFill>
              </a:rPr>
              <a:t>Include these key milestones:</a:t>
            </a:r>
          </a:p>
          <a:p>
            <a:pPr marL="1273175" lvl="1" indent="-571500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/>
              <a:t>Company formation, key personnel</a:t>
            </a:r>
          </a:p>
          <a:p>
            <a:pPr marL="1273175" lvl="1" indent="-571500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/>
              <a:t>Technology or product achievements</a:t>
            </a:r>
          </a:p>
          <a:p>
            <a:pPr marL="1273175" lvl="1" indent="-571500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/>
              <a:t>Any paying </a:t>
            </a:r>
            <a:r>
              <a:rPr lang="en-US" sz="2800" dirty="0" smtClean="0"/>
              <a:t>customers</a:t>
            </a:r>
          </a:p>
          <a:p>
            <a:pPr marL="1273175" lvl="1" indent="-571500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 smtClean="0"/>
              <a:t>Past capital rounds</a:t>
            </a:r>
            <a:endParaRPr lang="en-US" sz="2800" dirty="0"/>
          </a:p>
          <a:p>
            <a:pPr marL="1273175" lvl="1" indent="-571500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/>
              <a:t>Future </a:t>
            </a:r>
            <a:r>
              <a:rPr lang="en-US" sz="2800" dirty="0" smtClean="0"/>
              <a:t>investments</a:t>
            </a:r>
          </a:p>
          <a:p>
            <a:pPr marL="1273175" lvl="1" indent="-5715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tabLst>
                <a:tab pos="1092200" algn="l"/>
              </a:tabLst>
            </a:pPr>
            <a:r>
              <a:rPr lang="en-US" sz="2800" dirty="0" smtClean="0"/>
              <a:t>Exit</a:t>
            </a:r>
            <a:endParaRPr lang="en-US" sz="2800" dirty="0"/>
          </a:p>
        </p:txBody>
      </p:sp>
      <p:pic>
        <p:nvPicPr>
          <p:cNvPr id="9" name="Picture 8" descr="8223450912_e4a4118f4c_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3557" y="0"/>
            <a:ext cx="112836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EXAMPLE:</a:t>
            </a:r>
            <a:r>
              <a:rPr lang="en-US" dirty="0" smtClean="0">
                <a:latin typeface="Gotham Bold"/>
                <a:cs typeface="Gotham Bold"/>
              </a:rPr>
              <a:t> MILESTONES CHART</a:t>
            </a:r>
            <a:endParaRPr lang="en-US" dirty="0">
              <a:latin typeface="Gotham Bold"/>
              <a:cs typeface="Gotham Bold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676400" y="2835276"/>
          <a:ext cx="20853400" cy="830231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472725"/>
                <a:gridCol w="905251"/>
                <a:gridCol w="915241"/>
                <a:gridCol w="868305"/>
                <a:gridCol w="1009112"/>
                <a:gridCol w="938709"/>
                <a:gridCol w="844839"/>
                <a:gridCol w="868305"/>
                <a:gridCol w="985644"/>
                <a:gridCol w="915241"/>
                <a:gridCol w="868305"/>
                <a:gridCol w="844839"/>
                <a:gridCol w="821370"/>
                <a:gridCol w="1297757"/>
                <a:gridCol w="1297757"/>
              </a:tblGrid>
              <a:tr h="821479">
                <a:tc>
                  <a:txBody>
                    <a:bodyPr/>
                    <a:lstStyle/>
                    <a:p>
                      <a:endParaRPr lang="en-US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2016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8435B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2017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2018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2019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2020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dirty="0" smtClean="0">
                          <a:latin typeface="Gotham Bold"/>
                          <a:cs typeface="Gotham Bold"/>
                        </a:rPr>
                        <a:t>2021</a:t>
                      </a:r>
                      <a:endParaRPr lang="en-US" sz="3200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</a:tr>
              <a:tr h="1645004">
                <a:tc>
                  <a:txBody>
                    <a:bodyPr/>
                    <a:lstStyle/>
                    <a:p>
                      <a:endParaRPr lang="en-US" b="0" i="0" dirty="0">
                        <a:latin typeface="Gotham Bold"/>
                        <a:cs typeface="Gotham Bold"/>
                      </a:endParaRPr>
                    </a:p>
                  </a:txBody>
                  <a:tcPr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Jan-Mar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Mar-July</a:t>
                      </a:r>
                    </a:p>
                    <a:p>
                      <a:pPr algn="ctr"/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July-Dec</a:t>
                      </a:r>
                    </a:p>
                    <a:p>
                      <a:pPr algn="ctr"/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Jan-Mar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Mar-July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July-Dec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Jan-Mar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Mar-July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July-Dec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Jan-Mar</a:t>
                      </a:r>
                      <a:endParaRPr lang="en-US" sz="2400" b="0" i="0" dirty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Mar-July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smtClean="0">
                          <a:solidFill>
                            <a:schemeClr val="bg1"/>
                          </a:solidFill>
                          <a:latin typeface="Gotham Book"/>
                          <a:cs typeface="Gotham Book"/>
                        </a:rPr>
                        <a:t>July-Dec</a:t>
                      </a: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 smtClean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 smtClean="0">
                        <a:solidFill>
                          <a:schemeClr val="bg1"/>
                        </a:solidFill>
                        <a:latin typeface="Gotham Book"/>
                        <a:cs typeface="Gotham Book"/>
                      </a:endParaRPr>
                    </a:p>
                  </a:txBody>
                  <a:tcPr vert="vert270" anchor="ctr">
                    <a:solidFill>
                      <a:srgbClr val="08435B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Company Formed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Product Prototype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9311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250K Proof-of-Concept Round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$100K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MRR Achieved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$1M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Seed/Series A Round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Positive Cash Flow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$6M VC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Round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$10M ARR Achieved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Strategic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Acquisition 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78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701863"/>
            <a:ext cx="10892912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FINANCIAL</a:t>
            </a:r>
            <a:b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sz="9600" dirty="0" smtClean="0">
                <a:latin typeface="Gotham Bold"/>
                <a:cs typeface="Gotham Bold"/>
              </a:rPr>
              <a:t>PROJECTIONS</a:t>
            </a:r>
            <a:endParaRPr lang="en-US" sz="9600" dirty="0"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548341"/>
            <a:ext cx="10892912" cy="8397674"/>
          </a:xfrm>
        </p:spPr>
        <p:txBody>
          <a:bodyPr>
            <a:noAutofit/>
          </a:bodyPr>
          <a:lstStyle/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Describe the current burn rate, and how long the funds will last (runway)</a:t>
            </a:r>
          </a:p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Focus on the bottom line. How much capital is needed to reach positive cash flow (breakeven) and profitability?</a:t>
            </a:r>
          </a:p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Match critical milestones to capital needs</a:t>
            </a:r>
          </a:p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Base projections on assumptions generated from market analyses</a:t>
            </a:r>
          </a:p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E</a:t>
            </a:r>
            <a:r>
              <a:rPr lang="en-US" sz="3600" dirty="0" smtClean="0"/>
              <a:t>xplain any spikes</a:t>
            </a:r>
          </a:p>
          <a:p>
            <a:pPr marL="793750" indent="-7937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Specify milestones around meaningful </a:t>
            </a:r>
            <a:r>
              <a:rPr lang="en-US" sz="3600" dirty="0"/>
              <a:t>customer growth </a:t>
            </a:r>
            <a:r>
              <a:rPr lang="en-US" sz="3600" dirty="0" smtClean="0"/>
              <a:t>(</a:t>
            </a:r>
            <a:r>
              <a:rPr lang="en-US" sz="3600" dirty="0"/>
              <a:t>not reliance on one or two</a:t>
            </a:r>
            <a:r>
              <a:rPr lang="en-US" sz="3600" dirty="0" smtClean="0"/>
              <a:t>)</a:t>
            </a:r>
          </a:p>
          <a:p>
            <a:pPr marL="857250" indent="-8572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>
                <a:solidFill>
                  <a:srgbClr val="15AAD6"/>
                </a:solidFill>
              </a:rPr>
              <a:t>You must be able to explain:</a:t>
            </a:r>
          </a:p>
          <a:p>
            <a:pPr marL="1612900" lvl="1" indent="-4762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800" dirty="0" smtClean="0"/>
              <a:t>Short-term market adoption and penetration</a:t>
            </a:r>
          </a:p>
          <a:p>
            <a:pPr marL="1612900" lvl="1" indent="-4762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800" dirty="0" smtClean="0"/>
              <a:t>Margins different than the norm</a:t>
            </a:r>
          </a:p>
          <a:p>
            <a:pPr marL="1612900" lvl="1" indent="-47625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 sz="2800" dirty="0" smtClean="0"/>
              <a:t>Extended periods of negative cash flow</a:t>
            </a:r>
            <a:endParaRPr lang="en-US" sz="2800" dirty="0"/>
          </a:p>
        </p:txBody>
      </p:sp>
      <p:pic>
        <p:nvPicPr>
          <p:cNvPr id="7" name="Picture 6" descr="dollar-exchange-rate-5449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4072" y="0"/>
            <a:ext cx="1124310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890046"/>
            <a:ext cx="21948458" cy="22860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EXAMPLE: </a:t>
            </a:r>
            <a:r>
              <a:rPr lang="en-US" sz="9600" dirty="0" smtClean="0">
                <a:latin typeface="Gotham Bold"/>
                <a:cs typeface="Gotham Bold"/>
              </a:rPr>
              <a:t>FINANCIAL ANALYSIS</a:t>
            </a:r>
            <a:endParaRPr lang="en-US" sz="9600" dirty="0">
              <a:latin typeface="Gotham Bold"/>
              <a:cs typeface="Gotham Bold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797427"/>
              </p:ext>
            </p:extLst>
          </p:nvPr>
        </p:nvGraphicFramePr>
        <p:xfrm>
          <a:off x="1549400" y="3399672"/>
          <a:ext cx="19945466" cy="692593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298987"/>
                <a:gridCol w="2266470"/>
                <a:gridCol w="2266470"/>
                <a:gridCol w="116840"/>
                <a:gridCol w="2389626"/>
                <a:gridCol w="2334235"/>
                <a:gridCol w="2136419"/>
                <a:gridCol w="2136419"/>
              </a:tblGrid>
              <a:tr h="2466483">
                <a:tc>
                  <a:txBody>
                    <a:bodyPr/>
                    <a:lstStyle/>
                    <a:p>
                      <a:endParaRPr lang="en-US" b="0" i="0" dirty="0">
                        <a:latin typeface="Gotham Bold"/>
                        <a:cs typeface="Gotham Bold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Latest</a:t>
                      </a:r>
                      <a:r>
                        <a:rPr lang="en-US" sz="2400" b="0" i="0" baseline="0" dirty="0" smtClean="0">
                          <a:latin typeface="Gotham Book"/>
                          <a:cs typeface="Gotham Book"/>
                        </a:rPr>
                        <a:t> Actual Financials</a:t>
                      </a:r>
                      <a:endParaRPr lang="en-US" sz="2400" b="0" i="0" dirty="0" smtClean="0">
                        <a:latin typeface="Gotham Book"/>
                        <a:cs typeface="Gotham Book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2016</a:t>
                      </a:r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2017</a:t>
                      </a:r>
                      <a:endParaRPr lang="en-US" sz="2400" b="0" i="0" dirty="0">
                        <a:latin typeface="Gotham Book"/>
                        <a:cs typeface="Gotham Book"/>
                      </a:endParaRP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2018</a:t>
                      </a: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2019</a:t>
                      </a: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Gotham Book"/>
                          <a:cs typeface="Gotham Book"/>
                        </a:rPr>
                        <a:t>2020</a:t>
                      </a:r>
                    </a:p>
                  </a:txBody>
                  <a:tcPr anchor="ctr" anchorCtr="1">
                    <a:solidFill>
                      <a:srgbClr val="08435B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Revenue  ($)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128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1,200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5,400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13,600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24,300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36,000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Costs of Goods Sold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($)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82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650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2,200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5,200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9,100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13,300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Gross Profit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($)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46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550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3,200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8,400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15,200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22,700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Gross Profit (%)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35.9%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45.8%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59.3%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61.8%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62.6%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63.1%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Operational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/G&amp;A ($)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151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540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1,780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3,600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6,300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8,100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Income/Loss before Tax ($)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(105)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1420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4,800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8,900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14,600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37065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Inc./Loss before Tax</a:t>
                      </a:r>
                      <a:r>
                        <a:rPr lang="en-US" sz="2800" b="0" i="0" baseline="0" dirty="0" smtClean="0">
                          <a:latin typeface="Gotham Book"/>
                          <a:cs typeface="Gotham Book"/>
                        </a:rPr>
                        <a:t> 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-82.0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0.8%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200" b="0" i="0" dirty="0">
                        <a:latin typeface="Gotham Book"/>
                        <a:cs typeface="Gotham Boo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26.3%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35.3%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36.6%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i="0" dirty="0" smtClean="0">
                          <a:latin typeface="Gotham Book"/>
                          <a:cs typeface="Gotham Book"/>
                        </a:rPr>
                        <a:t>40.6%</a:t>
                      </a:r>
                      <a:endParaRPr lang="en-US" sz="2800" b="0" i="0" dirty="0">
                        <a:latin typeface="Gotham Book"/>
                        <a:cs typeface="Gotham Book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21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890046"/>
            <a:ext cx="21948458" cy="2286000"/>
          </a:xfrm>
        </p:spPr>
        <p:txBody>
          <a:bodyPr/>
          <a:lstStyle/>
          <a:p>
            <a:r>
              <a:rPr lang="en-US" sz="11500" dirty="0" smtClean="0">
                <a:solidFill>
                  <a:srgbClr val="77777A"/>
                </a:solidFill>
                <a:latin typeface="Gotham Bold"/>
                <a:cs typeface="Gotham Bold"/>
              </a:rPr>
              <a:t>THE </a:t>
            </a:r>
            <a:r>
              <a:rPr lang="en-US" sz="11500" dirty="0" smtClean="0">
                <a:solidFill>
                  <a:srgbClr val="15AAD6"/>
                </a:solidFill>
                <a:latin typeface="Gotham Bold"/>
                <a:cs typeface="Gotham Bold"/>
              </a:rPr>
              <a:t>PITCH</a:t>
            </a:r>
            <a:endParaRPr lang="en-US" sz="115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366" y="3199563"/>
            <a:ext cx="11289735" cy="9051926"/>
          </a:xfrm>
        </p:spPr>
        <p:txBody>
          <a:bodyPr>
            <a:noAutofit/>
          </a:bodyPr>
          <a:lstStyle/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 smtClean="0"/>
              <a:t>Investors are the primary audience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 smtClean="0"/>
              <a:t>You must capture their attention in the first 60 seconds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 smtClean="0"/>
              <a:t>An effective pitch is no more than  </a:t>
            </a:r>
            <a:r>
              <a:rPr lang="en-US" sz="4000" dirty="0"/>
              <a:t> </a:t>
            </a:r>
            <a:r>
              <a:rPr lang="en-US" sz="4000" dirty="0" smtClean="0"/>
              <a:t>     16 slides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 smtClean="0"/>
              <a:t>Tell your story like a story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 smtClean="0"/>
              <a:t>Help your audience get a picture in their heads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r>
              <a:rPr lang="en-US" sz="4000" dirty="0">
                <a:latin typeface="Gotham Medium"/>
                <a:cs typeface="Gotham Medium"/>
              </a:rPr>
              <a:t>You will have a maximum 20 minutes to present to Rev1. </a:t>
            </a:r>
            <a:r>
              <a:rPr lang="en-US" sz="4000" dirty="0"/>
              <a:t>However, other investors may prefer no more than 8-15 minutes</a:t>
            </a:r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endParaRPr lang="en-US" sz="4000" dirty="0" smtClean="0"/>
          </a:p>
          <a:p>
            <a:pPr marL="1170432" indent="-896112">
              <a:spcBef>
                <a:spcPts val="0"/>
              </a:spcBef>
              <a:spcAft>
                <a:spcPts val="2000"/>
              </a:spcAft>
            </a:pP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64663" y="12149991"/>
            <a:ext cx="12255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15AAD6"/>
                </a:solidFill>
                <a:latin typeface="Gotham-Medium"/>
                <a:ea typeface="+mj-ea"/>
                <a:cs typeface="Gotham-Medium"/>
              </a:rPr>
              <a:t>Rehearse. Rehearse. Rehearse</a:t>
            </a:r>
            <a:r>
              <a:rPr lang="en-US" sz="4400" dirty="0">
                <a:solidFill>
                  <a:srgbClr val="15AAD6"/>
                </a:solidFill>
              </a:rPr>
              <a:t>. </a:t>
            </a:r>
          </a:p>
        </p:txBody>
      </p:sp>
      <p:pic>
        <p:nvPicPr>
          <p:cNvPr id="7" name="Picture 6" descr="5749986279_fabafc8505_o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165511" y="0"/>
            <a:ext cx="1122166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062" y="1395095"/>
            <a:ext cx="21948458" cy="2286000"/>
          </a:xfrm>
        </p:spPr>
        <p:txBody>
          <a:bodyPr/>
          <a:lstStyle/>
          <a:p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RISK</a:t>
            </a:r>
            <a:b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sz="9600" dirty="0" smtClean="0">
                <a:solidFill>
                  <a:srgbClr val="77777A"/>
                </a:solidFill>
                <a:latin typeface="Gotham Bold"/>
                <a:cs typeface="Gotham Bold"/>
              </a:rPr>
              <a:t>ASSESSMENT</a:t>
            </a:r>
            <a:endParaRPr lang="en-US" sz="9600" dirty="0">
              <a:solidFill>
                <a:srgbClr val="77777A"/>
              </a:solidFill>
              <a:latin typeface="Gotham Bold"/>
              <a:cs typeface="Gotham Bold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21544" y="4602694"/>
            <a:ext cx="10759747" cy="78199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What are the key risks the company faces in completing the milestones anticipated with this financing?</a:t>
            </a:r>
            <a:endParaRPr lang="en-US" sz="4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Segment risk by business model, technology/product, market, execution and financing.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Strike a balance between optimism and realism</a:t>
            </a:r>
          </a:p>
        </p:txBody>
      </p:sp>
      <p:pic>
        <p:nvPicPr>
          <p:cNvPr id="9" name="Picture 8" descr="office-5941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5511" y="0"/>
            <a:ext cx="1122166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5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698923"/>
            <a:ext cx="21948458" cy="2286000"/>
          </a:xfrm>
        </p:spPr>
        <p:txBody>
          <a:bodyPr/>
          <a:lstStyle/>
          <a:p>
            <a:r>
              <a:rPr lang="en-US" sz="9600" dirty="0" smtClean="0">
                <a:solidFill>
                  <a:srgbClr val="77777A"/>
                </a:solidFill>
                <a:latin typeface="Gotham Bold"/>
                <a:cs typeface="Gotham Bold"/>
              </a:rPr>
              <a:t>EXIT</a:t>
            </a: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 STRATEGY</a:t>
            </a:r>
            <a:endParaRPr lang="en-US" sz="96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383" y="3010653"/>
            <a:ext cx="10985843" cy="10042480"/>
          </a:xfrm>
        </p:spPr>
        <p:txBody>
          <a:bodyPr>
            <a:noAutofit/>
          </a:bodyPr>
          <a:lstStyle/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Describe specific, realistic exit options</a:t>
            </a:r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Acquisition</a:t>
            </a:r>
          </a:p>
          <a:p>
            <a:pPr marL="2454838" lvl="1" indent="-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Identify at least two buyers and why they would be interested</a:t>
            </a:r>
          </a:p>
          <a:p>
            <a:pPr marL="2454838" lvl="1" indent="-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Describe recent comparable transactions</a:t>
            </a:r>
          </a:p>
          <a:p>
            <a:pPr marL="2454838" lvl="1" indent="-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Express any current relationships with potential acquirers</a:t>
            </a:r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4400" dirty="0" smtClean="0"/>
              <a:t>IPO</a:t>
            </a:r>
          </a:p>
          <a:p>
            <a:pPr marL="2454838" lvl="1" indent="-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Describe recent comparable offerings</a:t>
            </a:r>
          </a:p>
          <a:p>
            <a:pPr marL="2454838" lvl="1" indent="-685800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Be prepared to explain why your company could be an IPO candidate</a:t>
            </a:r>
          </a:p>
        </p:txBody>
      </p:sp>
      <p:pic>
        <p:nvPicPr>
          <p:cNvPr id="6" name="Picture 5" descr="philippine-stock-market-boar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9423" y="-1"/>
            <a:ext cx="11097752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991330"/>
            <a:ext cx="11868844" cy="4018601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15AAD6"/>
                </a:solidFill>
                <a:latin typeface="Gotham Bold"/>
                <a:cs typeface="Gotham Bold"/>
              </a:rPr>
              <a:t>APPENDIX</a:t>
            </a:r>
            <a:endParaRPr lang="en-US" sz="8000" dirty="0"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0" y="5162443"/>
            <a:ext cx="10559508" cy="7474649"/>
          </a:xfrm>
        </p:spPr>
        <p:txBody>
          <a:bodyPr>
            <a:noAutofit/>
          </a:bodyPr>
          <a:lstStyle/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What are the details on the company’s funding history? From what sources?</a:t>
            </a:r>
            <a:endParaRPr lang="en-US" sz="3600" dirty="0"/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Include a current Capitalization Table</a:t>
            </a:r>
          </a:p>
          <a:p>
            <a:pPr marL="1171985" indent="-1171985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Other information not included above that you want to reference if necessary</a:t>
            </a:r>
          </a:p>
        </p:txBody>
      </p:sp>
      <p:pic>
        <p:nvPicPr>
          <p:cNvPr id="4" name="Picture 3" descr="business-9262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8204" y="0"/>
            <a:ext cx="1129897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6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9359" y="4698198"/>
            <a:ext cx="19766708" cy="2286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otham Bold"/>
                <a:cs typeface="Gotham Bold"/>
              </a:rPr>
              <a:t>RULES FOR THE PITCH</a:t>
            </a:r>
            <a:endParaRPr lang="en-US" dirty="0"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177957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703041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5756" y="1"/>
            <a:ext cx="11131419" cy="137159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57923" y="1643171"/>
            <a:ext cx="10857877" cy="10604500"/>
          </a:xfrm>
        </p:spPr>
        <p:txBody>
          <a:bodyPr>
            <a:noAutofit/>
          </a:bodyPr>
          <a:lstStyle/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Rehearse. Rehearse. Rehearse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Show up early and only bring key personnel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Business attire only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Use appropriate social skills, </a:t>
            </a:r>
            <a:r>
              <a:rPr lang="en-US" sz="4200" dirty="0" smtClean="0"/>
              <a:t>no </a:t>
            </a:r>
            <a:r>
              <a:rPr lang="en-US" sz="4200" dirty="0"/>
              <a:t>off-color jokes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Know your </a:t>
            </a:r>
            <a:r>
              <a:rPr lang="en-US" sz="4200" dirty="0" smtClean="0"/>
              <a:t>stuff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 smtClean="0"/>
              <a:t>Know your audience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 smtClean="0"/>
              <a:t>Be </a:t>
            </a:r>
            <a:r>
              <a:rPr lang="en-US" sz="4200" dirty="0"/>
              <a:t>courteous and respectful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Don’t read to the audience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Use simple pictures, graphics, and avoid extremely abbreviated text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Be prepared to answer questions</a:t>
            </a:r>
          </a:p>
          <a:p>
            <a:pPr marL="1171985" indent="-866782">
              <a:spcBef>
                <a:spcPts val="0"/>
              </a:spcBef>
              <a:spcAft>
                <a:spcPts val="1200"/>
              </a:spcAft>
            </a:pPr>
            <a:r>
              <a:rPr lang="en-US" sz="4200" dirty="0"/>
              <a:t>Be open to </a:t>
            </a:r>
            <a:r>
              <a:rPr lang="en-US" sz="4200" dirty="0" smtClean="0"/>
              <a:t>recommendations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580789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9359" y="3872387"/>
            <a:ext cx="19766708" cy="44300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Bold"/>
                <a:cs typeface="Gotham Bold"/>
              </a:rPr>
              <a:t>BE PREPARED TO ANSWER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142560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606" y="1813839"/>
            <a:ext cx="9995963" cy="10441661"/>
          </a:xfrm>
        </p:spPr>
        <p:txBody>
          <a:bodyPr>
            <a:normAutofit/>
          </a:bodyPr>
          <a:lstStyle/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What problem does your company solve?</a:t>
            </a:r>
          </a:p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Who is the target user for your product or service?</a:t>
            </a:r>
          </a:p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Why would someone purchase your product or service?</a:t>
            </a:r>
          </a:p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How do you plan to acquire and keep customers?</a:t>
            </a:r>
          </a:p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Who are your competitors and why are they successful?</a:t>
            </a:r>
          </a:p>
          <a:p>
            <a:pPr marL="1171985" indent="-117198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What gives your company a competitive advantage?</a:t>
            </a:r>
          </a:p>
        </p:txBody>
      </p:sp>
      <p:pic>
        <p:nvPicPr>
          <p:cNvPr id="4" name="Picture 3" descr="6zpnbzh6-14116434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076" y="0"/>
            <a:ext cx="11370099" cy="1377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286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1238250"/>
            <a:ext cx="10924621" cy="11112500"/>
          </a:xfrm>
        </p:spPr>
        <p:txBody>
          <a:bodyPr>
            <a:noAutofit/>
          </a:bodyPr>
          <a:lstStyle/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What makes your business different or unique?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Does your company have proprietary intellectual property?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What are the planned “Use of Funds”?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When will the company reach breakeven?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What are the primary risks facing your business opportunity?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/>
              <a:t>What is it about your management team that makes it uniquely capable of executing on this business plan?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000" dirty="0" smtClean="0"/>
              <a:t>What’s the likely </a:t>
            </a:r>
            <a:r>
              <a:rPr lang="en-US" sz="4000" dirty="0"/>
              <a:t>exit </a:t>
            </a:r>
            <a:r>
              <a:rPr lang="en-US" sz="4000" dirty="0" smtClean="0"/>
              <a:t>for </a:t>
            </a:r>
            <a:r>
              <a:rPr lang="en-US" sz="4000" dirty="0"/>
              <a:t>founders and investors?</a:t>
            </a:r>
          </a:p>
        </p:txBody>
      </p:sp>
      <p:pic>
        <p:nvPicPr>
          <p:cNvPr id="5" name="Picture 4" descr="6zpnbzh6-14116434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076" y="0"/>
            <a:ext cx="11370099" cy="13779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462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4697413"/>
            <a:ext cx="19767550" cy="283051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otham Bold"/>
                <a:cs typeface="Gotham Bold"/>
              </a:rPr>
              <a:t>WORDS YOU NEVER WANT TO SAY</a:t>
            </a:r>
            <a:endParaRPr lang="en-US" dirty="0"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294180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0" y="1426996"/>
            <a:ext cx="11003992" cy="10917404"/>
          </a:xfrm>
        </p:spPr>
        <p:txBody>
          <a:bodyPr>
            <a:noAutofit/>
          </a:bodyPr>
          <a:lstStyle/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This is the best deal you will    ever see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No one else does what we do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We are chasing multi-billion dollar markets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Our technology is the best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We don’t have any competition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Big corporations are too slow to be a threat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You have to act fast – we have first-mover advantage</a:t>
            </a:r>
          </a:p>
          <a:p>
            <a:pPr marL="1171985" indent="-1171985">
              <a:spcBef>
                <a:spcPts val="0"/>
              </a:spcBef>
              <a:spcAft>
                <a:spcPts val="1800"/>
              </a:spcAft>
            </a:pPr>
            <a:r>
              <a:rPr lang="en-US" sz="4400" dirty="0" smtClean="0"/>
              <a:t>Our financial projections are conservative</a:t>
            </a:r>
          </a:p>
        </p:txBody>
      </p:sp>
      <p:pic>
        <p:nvPicPr>
          <p:cNvPr id="4" name="Picture 3" descr="stop-6349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554" y="0"/>
            <a:ext cx="1067162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latin typeface="Gotham Bold"/>
                <a:cs typeface="Gotham Bold"/>
              </a:rPr>
              <a:t>THE PITCH: </a:t>
            </a: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TABLE OF CONTENTS</a:t>
            </a:r>
            <a:endParaRPr lang="en-US" sz="96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811" y="2913957"/>
            <a:ext cx="10021795" cy="9477688"/>
          </a:xfrm>
        </p:spPr>
        <p:txBody>
          <a:bodyPr>
            <a:normAutofit/>
          </a:bodyPr>
          <a:lstStyle/>
          <a:p>
            <a:pPr marL="1318484" indent="-1318484">
              <a:buAutoNum type="arabicPeriod"/>
            </a:pPr>
            <a:r>
              <a:rPr lang="en-US" sz="3600" dirty="0" smtClean="0"/>
              <a:t>Title Slide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Customer Problem / Opportunity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Your Solution / Technology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Examples of your Solution/Tech</a:t>
            </a:r>
          </a:p>
          <a:p>
            <a:pPr marL="1318484" indent="-1318484">
              <a:buFont typeface="Arial"/>
              <a:buAutoNum type="arabicPeriod"/>
            </a:pPr>
            <a:r>
              <a:rPr lang="en-US" sz="3600" dirty="0"/>
              <a:t>Market Demand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Business Model / Sales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Competition / Status Quo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Competitive Matrix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Growth Opportunity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Management Team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Sources &amp; Use </a:t>
            </a:r>
            <a:r>
              <a:rPr lang="en-US" sz="3600" dirty="0"/>
              <a:t>of Funds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Example: Uses of Funds Chart</a:t>
            </a:r>
            <a:endParaRPr lang="en-US" sz="3600" dirty="0"/>
          </a:p>
          <a:p>
            <a:pPr marL="1318484" indent="-1318484">
              <a:buAutoNum type="arabicPeriod"/>
            </a:pPr>
            <a:r>
              <a:rPr lang="en-US" sz="3600" dirty="0" smtClean="0"/>
              <a:t>Company Milestones</a:t>
            </a:r>
          </a:p>
          <a:p>
            <a:pPr marL="1318484" indent="-1318484">
              <a:buAutoNum type="arabicPeriod"/>
            </a:pPr>
            <a:r>
              <a:rPr lang="en-US" sz="3600" dirty="0" smtClean="0"/>
              <a:t>Example: Milestones Chart</a:t>
            </a:r>
          </a:p>
          <a:p>
            <a:pPr marL="0" indent="0">
              <a:buNone/>
            </a:pPr>
            <a:endParaRPr lang="en-US" sz="4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8015" y="2837197"/>
            <a:ext cx="13090123" cy="9051926"/>
          </a:xfrm>
        </p:spPr>
        <p:txBody>
          <a:bodyPr>
            <a:noAutofit/>
          </a:bodyPr>
          <a:lstStyle/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Financial Projections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Example: Financial Analysis Table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Risk Assessment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Exit Strategy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Appendix Slides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Rules for the Pitch</a:t>
            </a:r>
          </a:p>
          <a:p>
            <a:pPr marL="1318484" indent="-1318484">
              <a:buFont typeface="+mj-lt"/>
              <a:buAutoNum type="arabicPeriod" startAt="15"/>
            </a:pPr>
            <a:r>
              <a:rPr lang="en-US" sz="3600" dirty="0" smtClean="0"/>
              <a:t>Key Questions to Answer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55532" y="10935802"/>
            <a:ext cx="12176226" cy="1344683"/>
          </a:xfrm>
          <a:prstGeom prst="rect">
            <a:avLst/>
          </a:prstGeom>
          <a:noFill/>
        </p:spPr>
        <p:txBody>
          <a:bodyPr wrap="square" lIns="234398" tIns="117199" rIns="234398" bIns="117199" rtlCol="0">
            <a:spAutoFit/>
          </a:bodyPr>
          <a:lstStyle/>
          <a:p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</a:rPr>
              <a:t>Resources:</a:t>
            </a:r>
          </a:p>
          <a:p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</a:rPr>
              <a:t>Angel Capital Foundation </a:t>
            </a:r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  <a:sym typeface="Symbol"/>
              </a:rPr>
              <a:t> </a:t>
            </a:r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</a:rPr>
              <a:t>Angel Resource Institute </a:t>
            </a:r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  <a:sym typeface="Symbol"/>
              </a:rPr>
              <a:t> Ohio TechAngels </a:t>
            </a:r>
          </a:p>
          <a:p>
            <a:r>
              <a:rPr lang="en-US" sz="2400" dirty="0">
                <a:solidFill>
                  <a:srgbClr val="77777A"/>
                </a:solidFill>
                <a:latin typeface="Gotham Book"/>
                <a:cs typeface="Gotham Book"/>
                <a:sym typeface="Symbol"/>
              </a:rPr>
              <a:t>The Entrepreneur’s Handboo</a:t>
            </a:r>
            <a:r>
              <a:rPr lang="en-US" sz="2000" dirty="0">
                <a:solidFill>
                  <a:srgbClr val="77777A"/>
                </a:solidFill>
                <a:latin typeface="Gotham Book"/>
                <a:cs typeface="Gotham Book"/>
                <a:sym typeface="Symbol"/>
              </a:rPr>
              <a:t>k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2210949" y="7949350"/>
            <a:ext cx="11620257" cy="2652537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6700" b="0" i="0" kern="1200">
                <a:solidFill>
                  <a:srgbClr val="7F7F7F"/>
                </a:solidFill>
                <a:latin typeface="Gotham Book"/>
                <a:ea typeface="+mn-ea"/>
                <a:cs typeface="Gotham Book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5700" b="0" i="0" kern="1200">
                <a:solidFill>
                  <a:srgbClr val="7F7F7F"/>
                </a:solidFill>
                <a:latin typeface="Gotham Book"/>
                <a:ea typeface="+mn-ea"/>
                <a:cs typeface="Gotham Book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b="0" i="0" kern="1200">
                <a:solidFill>
                  <a:srgbClr val="7F7F7F"/>
                </a:solidFill>
                <a:latin typeface="Gotham Book"/>
                <a:ea typeface="+mn-ea"/>
                <a:cs typeface="Gotham Book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300" b="0" i="0" kern="1200">
                <a:solidFill>
                  <a:srgbClr val="7F7F7F"/>
                </a:solidFill>
                <a:latin typeface="Gotham Book"/>
                <a:ea typeface="+mn-ea"/>
                <a:cs typeface="Gotham Book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300" b="0" i="0" kern="1200">
                <a:solidFill>
                  <a:srgbClr val="7F7F7F"/>
                </a:solidFill>
                <a:latin typeface="Gotham Book"/>
                <a:ea typeface="+mn-ea"/>
                <a:cs typeface="Gotham Book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 smtClean="0">
                <a:solidFill>
                  <a:srgbClr val="17ABD6"/>
                </a:solidFill>
              </a:rPr>
              <a:t>Note: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3200" dirty="0" smtClean="0"/>
              <a:t>These are the recommended talking points. Please feel free to modify the flow of the slides to tell your story in the most compelling way.</a:t>
            </a:r>
          </a:p>
        </p:txBody>
      </p:sp>
    </p:spTree>
    <p:extLst>
      <p:ext uri="{BB962C8B-B14F-4D97-AF65-F5344CB8AC3E}">
        <p14:creationId xmlns:p14="http://schemas.microsoft.com/office/powerpoint/2010/main" val="1637177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31"/>
          <p:cNvSpPr/>
          <p:nvPr/>
        </p:nvSpPr>
        <p:spPr>
          <a:xfrm>
            <a:off x="1801383" y="2710677"/>
            <a:ext cx="6625738" cy="296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>
              <a:lnSpc>
                <a:spcPct val="70000"/>
              </a:lnSpc>
              <a:spcBef>
                <a:spcPts val="600"/>
              </a:spcBef>
              <a:defRPr sz="1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dirty="0">
                <a:latin typeface="Gotham Bold"/>
                <a:cs typeface="Gotham Bold"/>
              </a:rPr>
              <a:t>THANK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defRPr sz="12500">
                <a:solidFill>
                  <a:srgbClr val="00B8DE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>
                <a:latin typeface="Gotham Bold"/>
                <a:cs typeface="Gotham Bold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5884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923954"/>
            <a:ext cx="21948458" cy="2286000"/>
          </a:xfrm>
        </p:spPr>
        <p:txBody>
          <a:bodyPr/>
          <a:lstStyle/>
          <a:p>
            <a:r>
              <a:rPr lang="en-US" sz="11500" dirty="0" smtClean="0">
                <a:solidFill>
                  <a:srgbClr val="15AAD6"/>
                </a:solidFill>
                <a:latin typeface="Gotham Bold"/>
                <a:cs typeface="Gotham Bold"/>
              </a:rPr>
              <a:t>TITLE</a:t>
            </a:r>
            <a:r>
              <a:rPr lang="en-US" sz="11500" dirty="0" smtClean="0">
                <a:latin typeface="Gotham Bold"/>
                <a:cs typeface="Gotham Bold"/>
              </a:rPr>
              <a:t> SLIDE</a:t>
            </a:r>
            <a:endParaRPr lang="en-US" sz="11500" dirty="0"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612682"/>
            <a:ext cx="11519914" cy="7075110"/>
          </a:xfrm>
        </p:spPr>
        <p:txBody>
          <a:bodyPr>
            <a:normAutofit/>
          </a:bodyPr>
          <a:lstStyle/>
          <a:p>
            <a:pPr marL="1171575" indent="-985838"/>
            <a:r>
              <a:rPr lang="en-US" sz="4400" dirty="0" smtClean="0"/>
              <a:t>Introduce yourself and your role</a:t>
            </a:r>
          </a:p>
          <a:p>
            <a:pPr marL="1171575" indent="-985838"/>
            <a:r>
              <a:rPr lang="en-US" sz="4400" dirty="0" smtClean="0"/>
              <a:t>Feature company name/graphics</a:t>
            </a:r>
          </a:p>
          <a:p>
            <a:pPr marL="1171575" indent="-985838"/>
            <a:r>
              <a:rPr lang="en-US" sz="4400" dirty="0" smtClean="0"/>
              <a:t>Deliver your two-line elevator pitch</a:t>
            </a:r>
          </a:p>
          <a:p>
            <a:pPr marL="1171575" indent="-985838"/>
            <a:r>
              <a:rPr lang="en-US" sz="4400" dirty="0" smtClean="0"/>
              <a:t>Share a </a:t>
            </a:r>
            <a:r>
              <a:rPr lang="en-US" sz="4400" b="1" i="1" dirty="0" smtClean="0"/>
              <a:t>brief</a:t>
            </a:r>
            <a:r>
              <a:rPr lang="en-US" sz="4400" dirty="0" smtClean="0"/>
              <a:t> company history</a:t>
            </a:r>
          </a:p>
          <a:p>
            <a:pPr marL="1171575" indent="-985838"/>
            <a:r>
              <a:rPr lang="en-US" sz="4400" dirty="0" smtClean="0"/>
              <a:t>State why you are there</a:t>
            </a:r>
          </a:p>
          <a:p>
            <a:pPr marL="1171985" indent="-1171985"/>
            <a:endParaRPr lang="en-US" sz="4400" dirty="0" smtClean="0">
              <a:solidFill>
                <a:srgbClr val="17ABD6"/>
              </a:solidFill>
            </a:endParaRPr>
          </a:p>
          <a:p>
            <a:pPr marL="1143000" indent="0">
              <a:buNone/>
            </a:pPr>
            <a:r>
              <a:rPr lang="en-US" sz="4400" dirty="0" smtClean="0">
                <a:solidFill>
                  <a:srgbClr val="17ABD6"/>
                </a:solidFill>
              </a:rPr>
              <a:t>Spend </a:t>
            </a:r>
            <a:r>
              <a:rPr lang="en-US" sz="4400" dirty="0">
                <a:solidFill>
                  <a:srgbClr val="17ABD6"/>
                </a:solidFill>
              </a:rPr>
              <a:t>less than 2 minutes </a:t>
            </a:r>
            <a:r>
              <a:rPr lang="en-US" sz="4400" dirty="0" smtClean="0">
                <a:solidFill>
                  <a:srgbClr val="17ABD6"/>
                </a:solidFill>
              </a:rPr>
              <a:t>on      this </a:t>
            </a:r>
            <a:r>
              <a:rPr lang="en-US" sz="4400" dirty="0">
                <a:solidFill>
                  <a:srgbClr val="17ABD6"/>
                </a:solidFill>
              </a:rPr>
              <a:t>slide</a:t>
            </a:r>
          </a:p>
          <a:p>
            <a:pPr marL="1171985" indent="-1171985"/>
            <a:endParaRPr lang="en-US" sz="6000" dirty="0" smtClean="0"/>
          </a:p>
        </p:txBody>
      </p:sp>
      <p:pic>
        <p:nvPicPr>
          <p:cNvPr id="4" name="Picture 3" descr="Fotolia_61378026_S_copyrigh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6490" y="0"/>
            <a:ext cx="1119068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2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126" y="1359679"/>
            <a:ext cx="11706368" cy="3077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1500" dirty="0" smtClean="0">
                <a:latin typeface="Gotham Bold"/>
                <a:cs typeface="Gotham Bold"/>
              </a:rPr>
              <a:t>CUSTOMER</a:t>
            </a:r>
            <a:br>
              <a:rPr lang="en-US" sz="11500" dirty="0" smtClean="0">
                <a:latin typeface="Gotham Bold"/>
                <a:cs typeface="Gotham Bold"/>
              </a:rPr>
            </a:br>
            <a:r>
              <a:rPr lang="en-US" sz="11500" dirty="0" smtClean="0">
                <a:solidFill>
                  <a:srgbClr val="15AAD6"/>
                </a:solidFill>
                <a:latin typeface="Gotham Bold"/>
                <a:cs typeface="Gotham Bold"/>
              </a:rPr>
              <a:t>PROBLEM/ OPPORTUNITY</a:t>
            </a:r>
            <a:endParaRPr lang="en-US" sz="115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126" y="5567080"/>
            <a:ext cx="10460274" cy="6834098"/>
          </a:xfrm>
        </p:spPr>
        <p:txBody>
          <a:bodyPr>
            <a:noAutofit/>
          </a:bodyPr>
          <a:lstStyle/>
          <a:p>
            <a:pPr marL="793750" indent="-793750">
              <a:spcBef>
                <a:spcPts val="2256"/>
              </a:spcBef>
              <a:spcAft>
                <a:spcPts val="1200"/>
              </a:spcAft>
            </a:pPr>
            <a:r>
              <a:rPr lang="en-US" sz="4000" dirty="0" smtClean="0"/>
              <a:t>Clearly communicate the “problem” in the market, laying the foundation for the pitch</a:t>
            </a:r>
          </a:p>
          <a:p>
            <a:pPr marL="1428750" lvl="1" indent="-635000"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How do you know there is a “problem” in the market? (Hint: customers told you in clear terms)</a:t>
            </a:r>
          </a:p>
          <a:p>
            <a:pPr marL="1428750" lvl="1" indent="-635000">
              <a:spcAft>
                <a:spcPts val="1200"/>
              </a:spcAft>
              <a:buFont typeface="Arial"/>
              <a:buChar char="•"/>
            </a:pPr>
            <a:r>
              <a:rPr lang="en-US" sz="3600" dirty="0"/>
              <a:t>Who are the specific customers and what do they need…</a:t>
            </a:r>
          </a:p>
          <a:p>
            <a:pPr marL="1428750" lvl="1" indent="-635000"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The cost of the problem</a:t>
            </a:r>
            <a:r>
              <a:rPr lang="en-US" sz="3600" dirty="0"/>
              <a:t>? The cost of the problem or value of the opportunity…</a:t>
            </a:r>
          </a:p>
          <a:p>
            <a:pPr marL="1428750" lvl="1" indent="-635000">
              <a:spcAft>
                <a:spcPts val="1200"/>
              </a:spcAft>
              <a:buFont typeface="Arial"/>
              <a:buChar char="•"/>
            </a:pPr>
            <a:endParaRPr lang="en-US" sz="3600" dirty="0"/>
          </a:p>
        </p:txBody>
      </p:sp>
      <p:pic>
        <p:nvPicPr>
          <p:cNvPr id="4" name="Picture 3" descr="shutterstock_1703042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400" y="0"/>
            <a:ext cx="110667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7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16" y="1285876"/>
            <a:ext cx="10994331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Gotham Bold"/>
                <a:cs typeface="Gotham Bold"/>
              </a:rPr>
              <a:t>YOUR </a:t>
            </a: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SOLUTION/</a:t>
            </a:r>
            <a:b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TECHNOLOGY</a:t>
            </a:r>
            <a:endParaRPr lang="en-US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4116" y="3943352"/>
            <a:ext cx="10867331" cy="9305924"/>
          </a:xfrm>
        </p:spPr>
        <p:txBody>
          <a:bodyPr>
            <a:normAutofit fontScale="32500" lnSpcReduction="20000"/>
          </a:bodyPr>
          <a:lstStyle/>
          <a:p>
            <a:pPr marL="866775" indent="-866775">
              <a:lnSpc>
                <a:spcPct val="120000"/>
              </a:lnSpc>
              <a:spcBef>
                <a:spcPts val="2160"/>
              </a:spcBef>
              <a:spcAft>
                <a:spcPts val="1200"/>
              </a:spcAft>
            </a:pPr>
            <a:r>
              <a:rPr lang="en-US" sz="13500" dirty="0"/>
              <a:t>Discuss how your technology</a:t>
            </a:r>
            <a:r>
              <a:rPr lang="en-US" sz="13500" dirty="0" smtClean="0"/>
              <a:t>/ product </a:t>
            </a:r>
            <a:r>
              <a:rPr lang="en-US" sz="13500" dirty="0"/>
              <a:t>solves customers’ problems or gives them </a:t>
            </a:r>
            <a:r>
              <a:rPr lang="en-US" sz="13500" dirty="0" smtClean="0"/>
              <a:t>a competitive advantage </a:t>
            </a:r>
            <a:r>
              <a:rPr lang="en-US" sz="13500" dirty="0"/>
              <a:t>by:</a:t>
            </a:r>
          </a:p>
          <a:p>
            <a:pPr marL="2003425" lvl="1" indent="-7953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1100" dirty="0" smtClean="0"/>
              <a:t>Summarizing </a:t>
            </a:r>
            <a:r>
              <a:rPr lang="en-US" sz="11100" dirty="0"/>
              <a:t>the solution, emphasizing </a:t>
            </a:r>
            <a:r>
              <a:rPr lang="en-US" sz="11100" dirty="0" smtClean="0"/>
              <a:t>your unique product/ technology</a:t>
            </a:r>
            <a:endParaRPr lang="en-US" sz="11100" dirty="0"/>
          </a:p>
          <a:p>
            <a:pPr marL="2003425" lvl="1" indent="-7953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1100" dirty="0" smtClean="0"/>
              <a:t>Describing </a:t>
            </a:r>
            <a:r>
              <a:rPr lang="en-US" sz="11100" dirty="0"/>
              <a:t>any barriers to </a:t>
            </a:r>
            <a:r>
              <a:rPr lang="en-US" sz="11100" dirty="0" smtClean="0"/>
              <a:t>entry or IP </a:t>
            </a:r>
            <a:r>
              <a:rPr lang="en-US" sz="11100" dirty="0"/>
              <a:t>protection for your technology</a:t>
            </a:r>
          </a:p>
          <a:p>
            <a:pPr marL="2003425" lvl="1" indent="-7953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1100" dirty="0"/>
              <a:t>Providing specific personal experience from talking with potential customers</a:t>
            </a:r>
          </a:p>
          <a:p>
            <a:pPr marL="2003425" lvl="1" indent="-7953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1100" dirty="0"/>
              <a:t>Focusing on customer benefits from your differentiated features</a:t>
            </a:r>
          </a:p>
        </p:txBody>
      </p:sp>
      <p:pic>
        <p:nvPicPr>
          <p:cNvPr id="6" name="Picture 5" descr="mockup-65458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3558" y="5579"/>
            <a:ext cx="112836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16" y="1285876"/>
            <a:ext cx="21948458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Gotham Bold"/>
                <a:cs typeface="Gotham Bold"/>
              </a:rPr>
              <a:t>YOUR </a:t>
            </a: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SOLUTION/</a:t>
            </a:r>
            <a:b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dirty="0" smtClean="0">
                <a:solidFill>
                  <a:srgbClr val="15AAD6"/>
                </a:solidFill>
                <a:latin typeface="Gotham Bold"/>
                <a:cs typeface="Gotham Bold"/>
              </a:rPr>
              <a:t>TECHNOLOGY</a:t>
            </a:r>
            <a:endParaRPr lang="en-US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939" y="3943352"/>
            <a:ext cx="10867331" cy="9305924"/>
          </a:xfrm>
        </p:spPr>
        <p:txBody>
          <a:bodyPr>
            <a:normAutofit/>
          </a:bodyPr>
          <a:lstStyle/>
          <a:p>
            <a:pPr marL="866775" indent="-866775">
              <a:spcBef>
                <a:spcPts val="2160"/>
              </a:spcBef>
              <a:spcAft>
                <a:spcPts val="1200"/>
              </a:spcAft>
            </a:pPr>
            <a:r>
              <a:rPr lang="en-US" sz="4400" dirty="0"/>
              <a:t>Provide </a:t>
            </a:r>
            <a:r>
              <a:rPr lang="en-US" sz="4400" dirty="0" smtClean="0"/>
              <a:t>no more than 2 </a:t>
            </a:r>
            <a:r>
              <a:rPr lang="en-US" sz="4400" dirty="0"/>
              <a:t>examples </a:t>
            </a:r>
            <a:r>
              <a:rPr lang="en-US" sz="4400" dirty="0" smtClean="0"/>
              <a:t>describing your </a:t>
            </a:r>
            <a:r>
              <a:rPr lang="en-US" sz="4400" dirty="0"/>
              <a:t>solution’s “unfair advantage”</a:t>
            </a:r>
          </a:p>
          <a:p>
            <a:pPr marL="2003425" lvl="1" indent="-795338">
              <a:spcBef>
                <a:spcPts val="2088"/>
              </a:spcBef>
              <a:spcAft>
                <a:spcPts val="1200"/>
              </a:spcAft>
              <a:buFont typeface="Arial"/>
              <a:buChar char="•"/>
            </a:pPr>
            <a:r>
              <a:rPr lang="en-US" sz="3800" dirty="0"/>
              <a:t>Outline customers’ ROI, including the time to recoup their investment</a:t>
            </a:r>
          </a:p>
          <a:p>
            <a:pPr marL="2003425" lvl="1" indent="-795338">
              <a:spcBef>
                <a:spcPts val="2088"/>
              </a:spcBef>
              <a:spcAft>
                <a:spcPts val="1200"/>
              </a:spcAft>
              <a:buFont typeface="Arial"/>
              <a:buChar char="•"/>
            </a:pPr>
            <a:r>
              <a:rPr lang="en-US" sz="3800" dirty="0"/>
              <a:t>Highlight actual examples that have been </a:t>
            </a:r>
            <a:r>
              <a:rPr lang="en-US" sz="3800" dirty="0" smtClean="0"/>
              <a:t>or will be deployed </a:t>
            </a:r>
            <a:r>
              <a:rPr lang="en-US" sz="3800" dirty="0"/>
              <a:t>at customer sites, if applicable. </a:t>
            </a:r>
          </a:p>
        </p:txBody>
      </p:sp>
      <p:pic>
        <p:nvPicPr>
          <p:cNvPr id="6" name="Picture 5" descr="mockup-65458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3558" y="5579"/>
            <a:ext cx="112836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99997" y="1001397"/>
            <a:ext cx="21948458" cy="2286000"/>
          </a:xfrm>
        </p:spPr>
        <p:txBody>
          <a:bodyPr/>
          <a:lstStyle/>
          <a:p>
            <a:r>
              <a:rPr lang="en-US" sz="8800" dirty="0" smtClean="0">
                <a:latin typeface="Gotham Bold"/>
                <a:cs typeface="Gotham Bold"/>
              </a:rPr>
              <a:t>MARKET </a:t>
            </a:r>
            <a:r>
              <a:rPr lang="en-US" sz="8800" dirty="0" smtClean="0">
                <a:solidFill>
                  <a:srgbClr val="15AAD6"/>
                </a:solidFill>
                <a:latin typeface="Gotham Bold"/>
                <a:cs typeface="Gotham Bold"/>
              </a:rPr>
              <a:t>DEMAND</a:t>
            </a:r>
            <a:endParaRPr lang="en-US" sz="88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9360" y="3341526"/>
            <a:ext cx="9715759" cy="91044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6000" dirty="0">
                <a:solidFill>
                  <a:srgbClr val="77777A"/>
                </a:solidFill>
              </a:rPr>
              <a:t>Quantify the market by size, segments and potential sales </a:t>
            </a:r>
            <a:r>
              <a:rPr lang="en-US" sz="6000" b="1" dirty="0">
                <a:solidFill>
                  <a:srgbClr val="77777A"/>
                </a:solidFill>
              </a:rPr>
              <a:t>(TAM/SAM)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dirty="0">
                <a:solidFill>
                  <a:srgbClr val="77777A"/>
                </a:solidFill>
              </a:rPr>
              <a:t>Avoid sky-high numbers – be </a:t>
            </a:r>
            <a:r>
              <a:rPr lang="en-US" sz="5400" dirty="0" smtClean="0">
                <a:solidFill>
                  <a:srgbClr val="77777A"/>
                </a:solidFill>
              </a:rPr>
              <a:t>realistic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700" dirty="0" smtClean="0">
                <a:solidFill>
                  <a:srgbClr val="77777A"/>
                </a:solidFill>
              </a:rPr>
              <a:t>Characterize </a:t>
            </a:r>
            <a:r>
              <a:rPr lang="en-US" sz="5700" dirty="0">
                <a:solidFill>
                  <a:srgbClr val="77777A"/>
                </a:solidFill>
              </a:rPr>
              <a:t>the key benefits to target </a:t>
            </a:r>
            <a:r>
              <a:rPr lang="en-US" sz="5700" dirty="0" smtClean="0">
                <a:solidFill>
                  <a:srgbClr val="77777A"/>
                </a:solidFill>
              </a:rPr>
              <a:t>customers - why </a:t>
            </a:r>
            <a:r>
              <a:rPr lang="en-US" sz="5700" dirty="0">
                <a:solidFill>
                  <a:srgbClr val="77777A"/>
                </a:solidFill>
              </a:rPr>
              <a:t>will they buy?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dirty="0">
                <a:solidFill>
                  <a:srgbClr val="77777A"/>
                </a:solidFill>
              </a:rPr>
              <a:t>Show urgency for the </a:t>
            </a:r>
            <a:r>
              <a:rPr lang="en-US" sz="5400" dirty="0" smtClean="0">
                <a:solidFill>
                  <a:srgbClr val="77777A"/>
                </a:solidFill>
              </a:rPr>
              <a:t>product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700" dirty="0" smtClean="0">
                <a:solidFill>
                  <a:srgbClr val="77777A"/>
                </a:solidFill>
              </a:rPr>
              <a:t>Which </a:t>
            </a:r>
            <a:r>
              <a:rPr lang="en-US" sz="5700" dirty="0">
                <a:solidFill>
                  <a:srgbClr val="77777A"/>
                </a:solidFill>
              </a:rPr>
              <a:t>segments will you target first, why?</a:t>
            </a:r>
          </a:p>
        </p:txBody>
      </p:sp>
      <p:pic>
        <p:nvPicPr>
          <p:cNvPr id="9" name="Picture 8" descr="business-6906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3288" y="0"/>
            <a:ext cx="1114388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9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652" y="1493295"/>
            <a:ext cx="12256703" cy="2286000"/>
          </a:xfrm>
        </p:spPr>
        <p:txBody>
          <a:bodyPr/>
          <a:lstStyle/>
          <a:p>
            <a:r>
              <a:rPr lang="en-US" sz="9600" dirty="0" smtClean="0">
                <a:solidFill>
                  <a:srgbClr val="77777A"/>
                </a:solidFill>
                <a:latin typeface="Gotham Bold"/>
                <a:cs typeface="Gotham Bold"/>
              </a:rPr>
              <a:t>BUSINESS MODEL </a:t>
            </a: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/>
            </a:r>
            <a:b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</a:br>
            <a:r>
              <a:rPr lang="en-US" sz="9600" dirty="0" smtClean="0">
                <a:solidFill>
                  <a:srgbClr val="15AAD6"/>
                </a:solidFill>
                <a:latin typeface="Gotham Bold"/>
                <a:cs typeface="Gotham Bold"/>
              </a:rPr>
              <a:t>AND SALES</a:t>
            </a:r>
            <a:endParaRPr lang="en-US" sz="9600" dirty="0">
              <a:solidFill>
                <a:srgbClr val="15AAD6"/>
              </a:solidFill>
              <a:latin typeface="Gotham Bold"/>
              <a:cs typeface="Gotham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503" y="4494441"/>
            <a:ext cx="10686503" cy="8420099"/>
          </a:xfrm>
        </p:spPr>
        <p:txBody>
          <a:bodyPr>
            <a:noAutofit/>
          </a:bodyPr>
          <a:lstStyle/>
          <a:p>
            <a:pPr marL="1428750" indent="-857250">
              <a:spcBef>
                <a:spcPts val="0"/>
              </a:spcBef>
              <a:spcAft>
                <a:spcPts val="1200"/>
              </a:spcAft>
            </a:pPr>
            <a:r>
              <a:rPr lang="en-US" sz="4000" dirty="0" smtClean="0"/>
              <a:t>Describe how your product or service generates revenue for the company</a:t>
            </a:r>
          </a:p>
          <a:p>
            <a:pPr marL="1428750" indent="-857250">
              <a:spcBef>
                <a:spcPts val="0"/>
              </a:spcBef>
              <a:spcAft>
                <a:spcPts val="1200"/>
              </a:spcAft>
            </a:pPr>
            <a:r>
              <a:rPr lang="en-US" sz="4000" dirty="0" smtClean="0"/>
              <a:t>Keep the explanation simple</a:t>
            </a:r>
          </a:p>
          <a:p>
            <a:pPr marL="1428750" indent="-857250">
              <a:spcBef>
                <a:spcPts val="0"/>
              </a:spcBef>
              <a:spcAft>
                <a:spcPts val="1200"/>
              </a:spcAft>
            </a:pPr>
            <a:r>
              <a:rPr lang="en-US" sz="4000" dirty="0" smtClean="0">
                <a:solidFill>
                  <a:srgbClr val="15AAD6"/>
                </a:solidFill>
              </a:rPr>
              <a:t>Include these key points:</a:t>
            </a:r>
          </a:p>
          <a:p>
            <a:pPr marL="2217738" lvl="1" indent="-630238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How do you charge?</a:t>
            </a:r>
          </a:p>
          <a:p>
            <a:pPr marL="2217738" lvl="1" indent="-630238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What is your pricing strategy?</a:t>
            </a:r>
          </a:p>
          <a:p>
            <a:pPr marL="2217738" lvl="1" indent="-630238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What is your channel strategy for reaching initial customers?</a:t>
            </a:r>
          </a:p>
          <a:p>
            <a:pPr marL="2217738" lvl="1" indent="-630238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 smtClean="0"/>
              <a:t>Why is your business model scalable?</a:t>
            </a:r>
            <a:endParaRPr lang="en-US" sz="3600" dirty="0"/>
          </a:p>
        </p:txBody>
      </p:sp>
      <p:pic>
        <p:nvPicPr>
          <p:cNvPr id="4" name="Picture 3" descr="global-alignment-conference-speaker-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0711" y="0"/>
            <a:ext cx="1121135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9920"/>
      </p:ext>
    </p:extLst>
  </p:cSld>
  <p:clrMapOvr>
    <a:masterClrMapping/>
  </p:clrMapOvr>
</p:sld>
</file>

<file path=ppt/theme/theme1.xml><?xml version="1.0" encoding="utf-8"?>
<a:theme xmlns:a="http://schemas.openxmlformats.org/drawingml/2006/main" name="Pitch">
  <a:themeElements>
    <a:clrScheme name="Custom 1">
      <a:dk1>
        <a:srgbClr val="0A546F"/>
      </a:dk1>
      <a:lt1>
        <a:sysClr val="window" lastClr="FFFFFF"/>
      </a:lt1>
      <a:dk2>
        <a:srgbClr val="7FC24E"/>
      </a:dk2>
      <a:lt2>
        <a:srgbClr val="FFFFFF"/>
      </a:lt2>
      <a:accent1>
        <a:srgbClr val="969A98"/>
      </a:accent1>
      <a:accent2>
        <a:srgbClr val="17ABD6"/>
      </a:accent2>
      <a:accent3>
        <a:srgbClr val="7FC24E"/>
      </a:accent3>
      <a:accent4>
        <a:srgbClr val="F39019"/>
      </a:accent4>
      <a:accent5>
        <a:srgbClr val="0A546F"/>
      </a:accent5>
      <a:accent6>
        <a:srgbClr val="E8181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28036</TotalTime>
  <Words>1585</Words>
  <Application>Microsoft Macintosh PowerPoint</Application>
  <PresentationFormat>Custom</PresentationFormat>
  <Paragraphs>400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Avenir Black</vt:lpstr>
      <vt:lpstr>Avenir Light</vt:lpstr>
      <vt:lpstr>Calibri</vt:lpstr>
      <vt:lpstr>Gotham Bold</vt:lpstr>
      <vt:lpstr>Gotham Book</vt:lpstr>
      <vt:lpstr>Gotham Medium</vt:lpstr>
      <vt:lpstr>Gotham-Medium</vt:lpstr>
      <vt:lpstr>Helvetica</vt:lpstr>
      <vt:lpstr>Symbol</vt:lpstr>
      <vt:lpstr>Arial</vt:lpstr>
      <vt:lpstr>Pitch</vt:lpstr>
      <vt:lpstr>Worksheet</vt:lpstr>
      <vt:lpstr>PowerPoint Presentation</vt:lpstr>
      <vt:lpstr>THE PITCH</vt:lpstr>
      <vt:lpstr>THE PITCH: TABLE OF CONTENTS</vt:lpstr>
      <vt:lpstr>TITLE SLIDE</vt:lpstr>
      <vt:lpstr>CUSTOMER PROBLEM/ OPPORTUNITY</vt:lpstr>
      <vt:lpstr>YOUR SOLUTION/ TECHNOLOGY</vt:lpstr>
      <vt:lpstr>YOUR SOLUTION/ TECHNOLOGY</vt:lpstr>
      <vt:lpstr>MARKET DEMAND</vt:lpstr>
      <vt:lpstr>BUSINESS MODEL  AND SALES</vt:lpstr>
      <vt:lpstr>COMPETITION/ STATUS QUO</vt:lpstr>
      <vt:lpstr>EXAMPLE: COMPETITIVE MATRIX</vt:lpstr>
      <vt:lpstr>GROWTH  OPPORTUNITIES</vt:lpstr>
      <vt:lpstr>TEAM</vt:lpstr>
      <vt:lpstr>SOURCES &amp;  USES OF FUNDS</vt:lpstr>
      <vt:lpstr>EXAMPLE: USE OF FUNDS CHART</vt:lpstr>
      <vt:lpstr>COMPANY MILESTONES</vt:lpstr>
      <vt:lpstr>EXAMPLE: MILESTONES CHART</vt:lpstr>
      <vt:lpstr>FINANCIAL PROJECTIONS</vt:lpstr>
      <vt:lpstr>EXAMPLE: FINANCIAL ANALYSIS</vt:lpstr>
      <vt:lpstr>RISK ASSESSMENT</vt:lpstr>
      <vt:lpstr>EXIT STRATEGY</vt:lpstr>
      <vt:lpstr>APPENDIX</vt:lpstr>
      <vt:lpstr>RULES FOR THE PITCH</vt:lpstr>
      <vt:lpstr>PowerPoint Presentation</vt:lpstr>
      <vt:lpstr>BE PREPARED TO ANSWER THESE QUESTIONS</vt:lpstr>
      <vt:lpstr>PowerPoint Presentation</vt:lpstr>
      <vt:lpstr>PowerPoint Presentation</vt:lpstr>
      <vt:lpstr>WORDS YOU NEVER WANT TO SAY</vt:lpstr>
      <vt:lpstr>PowerPoint Presentation</vt:lpstr>
      <vt:lpstr>PowerPoint Presentation</vt:lpstr>
    </vt:vector>
  </TitlesOfParts>
  <Company>TechColumbus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O'Souza</dc:creator>
  <cp:lastModifiedBy>John Hrivnak</cp:lastModifiedBy>
  <cp:revision>137</cp:revision>
  <dcterms:created xsi:type="dcterms:W3CDTF">2014-05-08T09:37:14Z</dcterms:created>
  <dcterms:modified xsi:type="dcterms:W3CDTF">2018-03-20T15:29:22Z</dcterms:modified>
</cp:coreProperties>
</file>