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91" r:id="rId3"/>
    <p:sldId id="258" r:id="rId4"/>
    <p:sldId id="292" r:id="rId5"/>
    <p:sldId id="293" r:id="rId6"/>
    <p:sldId id="294" r:id="rId7"/>
    <p:sldId id="295" r:id="rId8"/>
    <p:sldId id="296" r:id="rId9"/>
    <p:sldId id="297" r:id="rId10"/>
    <p:sldId id="301" r:id="rId11"/>
    <p:sldId id="298" r:id="rId12"/>
    <p:sldId id="262" r:id="rId13"/>
    <p:sldId id="300" r:id="rId14"/>
    <p:sldId id="310" r:id="rId15"/>
    <p:sldId id="309" r:id="rId16"/>
    <p:sldId id="290" r:id="rId17"/>
    <p:sldId id="270" r:id="rId18"/>
    <p:sldId id="287" r:id="rId19"/>
    <p:sldId id="308" r:id="rId20"/>
    <p:sldId id="302" r:id="rId21"/>
    <p:sldId id="303" r:id="rId22"/>
    <p:sldId id="304" r:id="rId23"/>
    <p:sldId id="305" r:id="rId24"/>
    <p:sldId id="306" r:id="rId25"/>
    <p:sldId id="307" r:id="rId26"/>
    <p:sldId id="299" r:id="rId27"/>
  </p:sldIdLst>
  <p:sldSz cx="24387175" cy="13716000"/>
  <p:notesSz cx="6858000" cy="9144000"/>
  <p:defaultTextStyle>
    <a:defPPr>
      <a:defRPr lang="en-US"/>
    </a:defPPr>
    <a:lvl1pPr marL="0" algn="l" defTabSz="1088639" rtl="0" eaLnBrk="1" latinLnBrk="0" hangingPunct="1">
      <a:defRPr sz="4300" kern="1200">
        <a:solidFill>
          <a:schemeClr val="tx1"/>
        </a:solidFill>
        <a:latin typeface="+mn-lt"/>
        <a:ea typeface="+mn-ea"/>
        <a:cs typeface="+mn-cs"/>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7F7F7F"/>
    <a:srgbClr val="15AAD6"/>
    <a:srgbClr val="0843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50000" autoAdjust="0"/>
  </p:normalViewPr>
  <p:slideViewPr>
    <p:cSldViewPr snapToGrid="0" snapToObjects="1">
      <p:cViewPr varScale="1">
        <p:scale>
          <a:sx n="62" d="100"/>
          <a:sy n="62" d="100"/>
        </p:scale>
        <p:origin x="712" y="200"/>
      </p:cViewPr>
      <p:guideLst>
        <p:guide orient="horz" pos="4320"/>
        <p:guide pos="7681"/>
      </p:guideLst>
    </p:cSldViewPr>
  </p:slideViewPr>
  <p:outlineViewPr>
    <p:cViewPr>
      <p:scale>
        <a:sx n="33" d="100"/>
        <a:sy n="33" d="100"/>
      </p:scale>
      <p:origin x="0" y="11480"/>
    </p:cViewPr>
  </p:outlineViewPr>
  <p:notesTextViewPr>
    <p:cViewPr>
      <p:scale>
        <a:sx n="100" d="100"/>
        <a:sy n="100" d="100"/>
      </p:scale>
      <p:origin x="0" y="0"/>
    </p:cViewPr>
  </p:notesTextViewPr>
  <p:sorterViewPr>
    <p:cViewPr>
      <p:scale>
        <a:sx n="66" d="100"/>
        <a:sy n="66" d="100"/>
      </p:scale>
      <p:origin x="0" y="37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FB8F7C-CC4B-BF49-91DF-F498E11195B4}" type="datetimeFigureOut">
              <a:rPr lang="en-US" smtClean="0"/>
              <a:t>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44053-362D-4148-BBC5-5C399B54DC9A}" type="slidenum">
              <a:rPr lang="en-US" smtClean="0"/>
              <a:t>‹#›</a:t>
            </a:fld>
            <a:endParaRPr lang="en-US"/>
          </a:p>
        </p:txBody>
      </p:sp>
    </p:spTree>
    <p:extLst>
      <p:ext uri="{BB962C8B-B14F-4D97-AF65-F5344CB8AC3E}">
        <p14:creationId xmlns:p14="http://schemas.microsoft.com/office/powerpoint/2010/main" val="99478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sz="89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6A50292-ED04-C141-A8F9-4667CEB3C204}" type="slidenum">
              <a:rPr lang="en-US" smtClean="0"/>
              <a:t>‹#›</a:t>
            </a:fld>
            <a:endParaRPr lang="en-US"/>
          </a:p>
        </p:txBody>
      </p:sp>
    </p:spTree>
    <p:extLst>
      <p:ext uri="{BB962C8B-B14F-4D97-AF65-F5344CB8AC3E}">
        <p14:creationId xmlns:p14="http://schemas.microsoft.com/office/powerpoint/2010/main" val="1691169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8900"/>
            </a:lvl1pPr>
          </a:lstStyle>
          <a:p>
            <a:r>
              <a:rPr lang="en-US" dirty="0"/>
              <a:t>CLICK TO EDIT MASTER TITLE STYLE</a:t>
            </a:r>
          </a:p>
        </p:txBody>
      </p:sp>
      <p:sp>
        <p:nvSpPr>
          <p:cNvPr id="3" name="Content Placeholder 2"/>
          <p:cNvSpPr>
            <a:spLocks noGrp="1"/>
          </p:cNvSpPr>
          <p:nvPr>
            <p:ph sz="half" idx="1"/>
          </p:nvPr>
        </p:nvSpPr>
        <p:spPr>
          <a:xfrm>
            <a:off x="1219359" y="3200401"/>
            <a:ext cx="10771002" cy="9051926"/>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396814" y="3200401"/>
            <a:ext cx="10771002" cy="9051926"/>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76A50292-ED04-C141-A8F9-4667CEB3C204}" type="slidenum">
              <a:rPr lang="en-US" smtClean="0"/>
              <a:t>‹#›</a:t>
            </a:fld>
            <a:endParaRPr lang="en-US"/>
          </a:p>
        </p:txBody>
      </p:sp>
    </p:spTree>
    <p:extLst>
      <p:ext uri="{BB962C8B-B14F-4D97-AF65-F5344CB8AC3E}">
        <p14:creationId xmlns:p14="http://schemas.microsoft.com/office/powerpoint/2010/main" val="2831159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20660" y="1719875"/>
            <a:ext cx="11447155" cy="10532452"/>
          </a:xfrm>
        </p:spPr>
        <p:txBody>
          <a:bodyPr/>
          <a:lstStyle>
            <a:lvl1pPr>
              <a:defRPr sz="5000" b="0" i="0">
                <a:latin typeface="Gotham Book"/>
                <a:cs typeface="Gotham Book"/>
              </a:defRPr>
            </a:lvl1pPr>
            <a:lvl2pPr>
              <a:defRPr sz="5000" b="0" i="0">
                <a:latin typeface="Gotham Book"/>
                <a:cs typeface="Gotham Book"/>
              </a:defRPr>
            </a:lvl2pPr>
            <a:lvl3pPr>
              <a:defRPr sz="5000" b="0" i="0">
                <a:latin typeface="Gotham Book"/>
                <a:cs typeface="Gotham Book"/>
              </a:defRPr>
            </a:lvl3pPr>
            <a:lvl4pPr>
              <a:defRPr sz="5000" b="0" i="0">
                <a:latin typeface="Gotham Book"/>
                <a:cs typeface="Gotham Book"/>
              </a:defRPr>
            </a:lvl4pPr>
            <a:lvl5pPr>
              <a:defRPr sz="5000" b="0" i="0">
                <a:latin typeface="Gotham Book"/>
                <a:cs typeface="Gotham Book"/>
              </a:defRPr>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6A50292-ED04-C141-A8F9-4667CEB3C204}" type="slidenum">
              <a:rPr lang="en-US" smtClean="0"/>
              <a:t>‹#›</a:t>
            </a:fld>
            <a:endParaRPr lang="en-US"/>
          </a:p>
        </p:txBody>
      </p:sp>
      <p:sp>
        <p:nvSpPr>
          <p:cNvPr id="8" name="Title Placeholder 1"/>
          <p:cNvSpPr>
            <a:spLocks noGrp="1"/>
          </p:cNvSpPr>
          <p:nvPr>
            <p:ph type="title" hasCustomPrompt="1"/>
          </p:nvPr>
        </p:nvSpPr>
        <p:spPr>
          <a:xfrm>
            <a:off x="1219359" y="5841198"/>
            <a:ext cx="9929064" cy="2286000"/>
          </a:xfrm>
          <a:prstGeom prst="rect">
            <a:avLst/>
          </a:prstGeom>
        </p:spPr>
        <p:txBody>
          <a:bodyPr vert="horz" lIns="217728" tIns="108864" rIns="217728" bIns="108864" rtlCol="0" anchor="ctr">
            <a:normAutofit/>
          </a:bodyPr>
          <a:lstStyle/>
          <a:p>
            <a:r>
              <a:rPr lang="en-US" dirty="0"/>
              <a:t>CLICK TO EDIT MASTER TITLE STYLE</a:t>
            </a:r>
          </a:p>
        </p:txBody>
      </p:sp>
    </p:spTree>
    <p:extLst>
      <p:ext uri="{BB962C8B-B14F-4D97-AF65-F5344CB8AC3E}">
        <p14:creationId xmlns:p14="http://schemas.microsoft.com/office/powerpoint/2010/main" val="267826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76A50292-ED04-C141-A8F9-4667CEB3C204}" type="slidenum">
              <a:rPr lang="en-US" smtClean="0"/>
              <a:pPr/>
              <a:t>‹#›</a:t>
            </a:fld>
            <a:endParaRPr lang="en-US" dirty="0"/>
          </a:p>
        </p:txBody>
      </p:sp>
      <p:sp>
        <p:nvSpPr>
          <p:cNvPr id="10" name="Title Placeholder 1"/>
          <p:cNvSpPr>
            <a:spLocks noGrp="1"/>
          </p:cNvSpPr>
          <p:nvPr>
            <p:ph type="title" hasCustomPrompt="1"/>
          </p:nvPr>
        </p:nvSpPr>
        <p:spPr>
          <a:xfrm>
            <a:off x="1219359" y="5841198"/>
            <a:ext cx="10705220" cy="2286000"/>
          </a:xfrm>
          <a:prstGeom prst="rect">
            <a:avLst/>
          </a:prstGeom>
        </p:spPr>
        <p:txBody>
          <a:bodyPr vert="horz" lIns="217728" tIns="108864" rIns="217728" bIns="108864" rtlCol="0" anchor="ctr">
            <a:normAutofit/>
          </a:bodyPr>
          <a:lstStyle>
            <a:lvl1pPr>
              <a:defRPr sz="12300">
                <a:solidFill>
                  <a:schemeClr val="bg1"/>
                </a:solidFill>
              </a:defRPr>
            </a:lvl1pPr>
          </a:lstStyle>
          <a:p>
            <a:r>
              <a:rPr lang="en-US" dirty="0"/>
              <a:t>CLICK TO EDIT MASTER TITLE STYLE</a:t>
            </a:r>
          </a:p>
        </p:txBody>
      </p:sp>
      <p:grpSp>
        <p:nvGrpSpPr>
          <p:cNvPr id="12" name="Group 20"/>
          <p:cNvGrpSpPr/>
          <p:nvPr userDrawn="1"/>
        </p:nvGrpSpPr>
        <p:grpSpPr>
          <a:xfrm>
            <a:off x="275971" y="12780139"/>
            <a:ext cx="1717009" cy="619169"/>
            <a:chOff x="0" y="0"/>
            <a:chExt cx="1717007" cy="619168"/>
          </a:xfrm>
        </p:grpSpPr>
        <p:sp>
          <p:nvSpPr>
            <p:cNvPr id="13" name="Shape 18"/>
            <p:cNvSpPr/>
            <p:nvPr/>
          </p:nvSpPr>
          <p:spPr>
            <a:xfrm>
              <a:off x="0" y="152518"/>
              <a:ext cx="734867" cy="355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nSpc>
                  <a:spcPts val="3300"/>
                </a:lnSpc>
                <a:defRPr sz="1650">
                  <a:solidFill>
                    <a:srgbClr val="FFFFFF"/>
                  </a:solidFill>
                  <a:latin typeface="Helvetica"/>
                  <a:ea typeface="Helvetica"/>
                  <a:cs typeface="Helvetica"/>
                  <a:sym typeface="Helvetica"/>
                </a:defRPr>
              </a:lvl1pPr>
            </a:lstStyle>
            <a:p>
              <a:pPr lvl="0">
                <a:defRPr sz="1800">
                  <a:solidFill>
                    <a:srgbClr val="000000"/>
                  </a:solidFill>
                </a:defRPr>
              </a:pPr>
              <a:r>
                <a:rPr sz="1650">
                  <a:solidFill>
                    <a:srgbClr val="FFFFFF"/>
                  </a:solidFill>
                </a:rPr>
                <a:t>©2015</a:t>
              </a:r>
            </a:p>
          </p:txBody>
        </p:sp>
        <p:pic>
          <p:nvPicPr>
            <p:cNvPr id="14" name="pasted-image.pdf"/>
            <p:cNvPicPr/>
            <p:nvPr/>
          </p:nvPicPr>
          <p:blipFill>
            <a:blip r:embed="rId2"/>
            <a:stretch>
              <a:fillRect/>
            </a:stretch>
          </p:blipFill>
          <p:spPr>
            <a:xfrm>
              <a:off x="1037231" y="0"/>
              <a:ext cx="679777" cy="619169"/>
            </a:xfrm>
            <a:prstGeom prst="rect">
              <a:avLst/>
            </a:prstGeom>
            <a:ln w="12700" cap="flat">
              <a:noFill/>
              <a:miter lim="400000"/>
            </a:ln>
            <a:effectLst/>
          </p:spPr>
        </p:pic>
      </p:grpSp>
    </p:spTree>
    <p:extLst>
      <p:ext uri="{BB962C8B-B14F-4D97-AF65-F5344CB8AC3E}">
        <p14:creationId xmlns:p14="http://schemas.microsoft.com/office/powerpoint/2010/main" val="4018364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76A50292-ED04-C141-A8F9-4667CEB3C204}" type="slidenum">
              <a:rPr lang="en-US" smtClean="0"/>
              <a:pPr/>
              <a:t>‹#›</a:t>
            </a:fld>
            <a:endParaRPr lang="en-US" dirty="0"/>
          </a:p>
        </p:txBody>
      </p:sp>
      <p:sp>
        <p:nvSpPr>
          <p:cNvPr id="10" name="Title Placeholder 1"/>
          <p:cNvSpPr>
            <a:spLocks noGrp="1"/>
          </p:cNvSpPr>
          <p:nvPr>
            <p:ph type="title" hasCustomPrompt="1"/>
          </p:nvPr>
        </p:nvSpPr>
        <p:spPr>
          <a:xfrm>
            <a:off x="1219359" y="5841198"/>
            <a:ext cx="15714954" cy="2286000"/>
          </a:xfrm>
          <a:prstGeom prst="rect">
            <a:avLst/>
          </a:prstGeom>
        </p:spPr>
        <p:txBody>
          <a:bodyPr vert="horz" lIns="217728" tIns="108864" rIns="217728" bIns="108864" rtlCol="0" anchor="ctr">
            <a:normAutofit/>
          </a:bodyPr>
          <a:lstStyle>
            <a:lvl1pPr>
              <a:defRPr sz="12300">
                <a:solidFill>
                  <a:schemeClr val="bg1"/>
                </a:solidFill>
              </a:defRPr>
            </a:lvl1pPr>
          </a:lstStyle>
          <a:p>
            <a:r>
              <a:rPr lang="en-US" dirty="0"/>
              <a:t>Click to edit master title style</a:t>
            </a:r>
          </a:p>
        </p:txBody>
      </p:sp>
      <p:sp>
        <p:nvSpPr>
          <p:cNvPr id="13" name="Shape 18"/>
          <p:cNvSpPr/>
          <p:nvPr/>
        </p:nvSpPr>
        <p:spPr>
          <a:xfrm>
            <a:off x="277307" y="12932657"/>
            <a:ext cx="734868" cy="3556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nSpc>
                <a:spcPts val="3300"/>
              </a:lnSpc>
              <a:defRPr sz="1650">
                <a:solidFill>
                  <a:srgbClr val="FFFFFF"/>
                </a:solidFill>
                <a:latin typeface="Helvetica"/>
                <a:ea typeface="Helvetica"/>
                <a:cs typeface="Helvetica"/>
                <a:sym typeface="Helvetica"/>
              </a:defRPr>
            </a:lvl1pPr>
          </a:lstStyle>
          <a:p>
            <a:pPr lvl="0">
              <a:defRPr sz="1800">
                <a:solidFill>
                  <a:srgbClr val="000000"/>
                </a:solidFill>
              </a:defRPr>
            </a:pPr>
            <a:r>
              <a:rPr sz="1650" dirty="0">
                <a:solidFill>
                  <a:srgbClr val="FFFFFF"/>
                </a:solidFill>
              </a:rPr>
              <a:t>©2015</a:t>
            </a:r>
          </a:p>
        </p:txBody>
      </p:sp>
      <p:pic>
        <p:nvPicPr>
          <p:cNvPr id="14" name="pasted-image.pdf"/>
          <p:cNvPicPr/>
          <p:nvPr/>
        </p:nvPicPr>
        <p:blipFill>
          <a:blip r:embed="rId2"/>
          <a:stretch>
            <a:fillRect/>
          </a:stretch>
        </p:blipFill>
        <p:spPr>
          <a:xfrm>
            <a:off x="1301172" y="12793507"/>
            <a:ext cx="679778" cy="619170"/>
          </a:xfrm>
          <a:prstGeom prst="rect">
            <a:avLst/>
          </a:prstGeom>
          <a:ln w="12700" cap="flat">
            <a:noFill/>
            <a:miter lim="400000"/>
          </a:ln>
          <a:effectLst/>
        </p:spPr>
      </p:pic>
    </p:spTree>
    <p:extLst>
      <p:ext uri="{BB962C8B-B14F-4D97-AF65-F5344CB8AC3E}">
        <p14:creationId xmlns:p14="http://schemas.microsoft.com/office/powerpoint/2010/main" val="965075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reserve="1">
  <p:cSld name="Cover">
    <p:spTree>
      <p:nvGrpSpPr>
        <p:cNvPr id="1" name=""/>
        <p:cNvGrpSpPr/>
        <p:nvPr/>
      </p:nvGrpSpPr>
      <p:grpSpPr>
        <a:xfrm>
          <a:off x="0" y="0"/>
          <a:ext cx="0" cy="0"/>
          <a:chOff x="0" y="0"/>
          <a:chExt cx="0" cy="0"/>
        </a:xfrm>
      </p:grpSpPr>
      <p:sp>
        <p:nvSpPr>
          <p:cNvPr id="7" name="Shape 7"/>
          <p:cNvSpPr/>
          <p:nvPr/>
        </p:nvSpPr>
        <p:spPr>
          <a:xfrm>
            <a:off x="-25406" y="0"/>
            <a:ext cx="24437984" cy="13741400"/>
          </a:xfrm>
          <a:prstGeom prst="rect">
            <a:avLst/>
          </a:prstGeom>
          <a:solidFill>
            <a:srgbClr val="01556F"/>
          </a:solidFill>
          <a:ln w="12700">
            <a:miter lim="400000"/>
          </a:ln>
          <a:extLst>
            <a:ext uri="{C572A759-6A51-4108-AA02-DFA0A04FC94B}">
              <ma14:wrappingTextBoxFlag xmlns="" xmlns:ma14="http://schemas.microsoft.com/office/mac/drawingml/2011/main" val="1"/>
            </a:ext>
          </a:extLst>
        </p:spPr>
        <p:txBody>
          <a:bodyPr lIns="0" tIns="0" rIns="0" bIns="0" anchor="ctr"/>
          <a:lstStyle>
            <a:lvl1pPr algn="ctr">
              <a:lnSpc>
                <a:spcPct val="100000"/>
              </a:lnSpc>
              <a:defRPr sz="3200">
                <a:solidFill>
                  <a:srgbClr val="000000"/>
                </a:solidFill>
                <a:latin typeface="+mj-lt"/>
                <a:ea typeface="+mj-ea"/>
                <a:cs typeface="+mj-cs"/>
                <a:sym typeface="Gotham-Medium"/>
              </a:defRPr>
            </a:lvl1pPr>
          </a:lstStyle>
          <a:p>
            <a:pPr lvl="0">
              <a:defRPr sz="1800"/>
            </a:pPr>
            <a:r>
              <a:rPr sz="3200"/>
              <a:t> </a:t>
            </a:r>
          </a:p>
        </p:txBody>
      </p:sp>
      <p:sp>
        <p:nvSpPr>
          <p:cNvPr id="9" name="Shape 9"/>
          <p:cNvSpPr/>
          <p:nvPr userDrawn="1"/>
        </p:nvSpPr>
        <p:spPr>
          <a:xfrm flipV="1">
            <a:off x="12193588" y="4697733"/>
            <a:ext cx="1" cy="3608093"/>
          </a:xfrm>
          <a:prstGeom prst="line">
            <a:avLst/>
          </a:prstGeom>
          <a:ln w="25400">
            <a:solidFill>
              <a:srgbClr val="FFFFFF"/>
            </a:solidFill>
            <a:miter lim="400000"/>
          </a:ln>
        </p:spPr>
        <p:txBody>
          <a:bodyPr lIns="0" tIns="0" rIns="0" bIns="0" anchor="ctr"/>
          <a:lstStyle/>
          <a:p>
            <a:pPr lvl="0" algn="ctr">
              <a:lnSpc>
                <a:spcPct val="100000"/>
              </a:lnSpc>
              <a:defRPr sz="3200">
                <a:solidFill>
                  <a:srgbClr val="000000"/>
                </a:solidFill>
                <a:latin typeface="+mj-lt"/>
                <a:ea typeface="+mj-ea"/>
                <a:cs typeface="+mj-cs"/>
                <a:sym typeface="Gotham-Medium"/>
              </a:defRPr>
            </a:pPr>
            <a:endParaRPr/>
          </a:p>
        </p:txBody>
      </p:sp>
      <p:pic>
        <p:nvPicPr>
          <p:cNvPr id="2" name="Picture 1"/>
          <p:cNvPicPr>
            <a:picLocks noChangeAspect="1"/>
          </p:cNvPicPr>
          <p:nvPr/>
        </p:nvPicPr>
        <p:blipFill>
          <a:blip r:embed="rId2"/>
          <a:stretch>
            <a:fillRect/>
          </a:stretch>
        </p:blipFill>
        <p:spPr>
          <a:xfrm>
            <a:off x="2084729" y="4787216"/>
            <a:ext cx="8980069" cy="3606800"/>
          </a:xfrm>
          <a:prstGeom prst="rect">
            <a:avLst/>
          </a:prstGeom>
        </p:spPr>
      </p:pic>
    </p:spTree>
    <p:extLst>
      <p:ext uri="{BB962C8B-B14F-4D97-AF65-F5344CB8AC3E}">
        <p14:creationId xmlns:p14="http://schemas.microsoft.com/office/powerpoint/2010/main" val="2799439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2AFFF"/>
                </a:solidFill>
              </a:defRPr>
            </a:lvl1pPr>
          </a:lstStyle>
          <a:p>
            <a:r>
              <a:rPr lang="en-US"/>
              <a:t>Click to edit Master title style</a:t>
            </a:r>
            <a:endParaRPr lang="en-US" dirty="0"/>
          </a:p>
        </p:txBody>
      </p:sp>
    </p:spTree>
    <p:extLst>
      <p:ext uri="{BB962C8B-B14F-4D97-AF65-F5344CB8AC3E}">
        <p14:creationId xmlns:p14="http://schemas.microsoft.com/office/powerpoint/2010/main" val="390514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17728" tIns="108864" rIns="217728" bIns="108864" rtlCol="0" anchor="ctr">
            <a:normAutofit/>
          </a:bodyPr>
          <a:lstStyle/>
          <a:p>
            <a:r>
              <a:rPr lang="en-US" dirty="0"/>
              <a:t>TITLE</a:t>
            </a:r>
          </a:p>
        </p:txBody>
      </p:sp>
      <p:sp>
        <p:nvSpPr>
          <p:cNvPr id="3" name="Text Placeholder 2"/>
          <p:cNvSpPr>
            <a:spLocks noGrp="1"/>
          </p:cNvSpPr>
          <p:nvPr>
            <p:ph type="body" idx="1"/>
          </p:nvPr>
        </p:nvSpPr>
        <p:spPr>
          <a:xfrm>
            <a:off x="1219359" y="3200401"/>
            <a:ext cx="21948458" cy="9051926"/>
          </a:xfrm>
          <a:prstGeom prst="rect">
            <a:avLst/>
          </a:prstGeom>
        </p:spPr>
        <p:txBody>
          <a:bodyPr vert="horz" lIns="217728" tIns="108864" rIns="217728" bIns="10886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7477475" y="12712701"/>
            <a:ext cx="5690341" cy="730250"/>
          </a:xfrm>
          <a:prstGeom prst="rect">
            <a:avLst/>
          </a:prstGeom>
        </p:spPr>
        <p:txBody>
          <a:bodyPr vert="horz" lIns="217728" tIns="108864" rIns="217728" bIns="108864" rtlCol="0" anchor="ctr"/>
          <a:lstStyle>
            <a:lvl1pPr algn="r">
              <a:defRPr sz="2900">
                <a:solidFill>
                  <a:schemeClr val="tx1">
                    <a:tint val="75000"/>
                  </a:schemeClr>
                </a:solidFill>
              </a:defRPr>
            </a:lvl1pPr>
          </a:lstStyle>
          <a:p>
            <a:fld id="{76A50292-ED04-C141-A8F9-4667CEB3C204}" type="slidenum">
              <a:rPr lang="en-US" smtClean="0"/>
              <a:t>‹#›</a:t>
            </a:fld>
            <a:endParaRPr lang="en-US" dirty="0"/>
          </a:p>
        </p:txBody>
      </p:sp>
      <p:sp>
        <p:nvSpPr>
          <p:cNvPr id="12" name="Shape 2"/>
          <p:cNvSpPr/>
          <p:nvPr/>
        </p:nvSpPr>
        <p:spPr>
          <a:xfrm>
            <a:off x="282321" y="12925770"/>
            <a:ext cx="734868" cy="3556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nSpc>
                <a:spcPts val="3300"/>
              </a:lnSpc>
              <a:defRPr sz="1650">
                <a:solidFill>
                  <a:srgbClr val="64746C"/>
                </a:solidFill>
                <a:latin typeface="Helvetica"/>
                <a:ea typeface="Helvetica"/>
                <a:cs typeface="Helvetica"/>
                <a:sym typeface="Helvetica"/>
              </a:defRPr>
            </a:lvl1pPr>
          </a:lstStyle>
          <a:p>
            <a:pPr lvl="0">
              <a:defRPr sz="1800">
                <a:solidFill>
                  <a:srgbClr val="000000"/>
                </a:solidFill>
              </a:defRPr>
            </a:pPr>
            <a:r>
              <a:rPr sz="1650" dirty="0">
                <a:solidFill>
                  <a:srgbClr val="64746C"/>
                </a:solidFill>
              </a:rPr>
              <a:t>©2015</a:t>
            </a:r>
          </a:p>
        </p:txBody>
      </p:sp>
      <p:pic>
        <p:nvPicPr>
          <p:cNvPr id="13" name="pasted-image.pdf"/>
          <p:cNvPicPr/>
          <p:nvPr/>
        </p:nvPicPr>
        <p:blipFill>
          <a:blip r:embed="rId9"/>
          <a:stretch>
            <a:fillRect/>
          </a:stretch>
        </p:blipFill>
        <p:spPr>
          <a:xfrm>
            <a:off x="1296671" y="12792399"/>
            <a:ext cx="683258" cy="622342"/>
          </a:xfrm>
          <a:prstGeom prst="rect">
            <a:avLst/>
          </a:prstGeom>
          <a:ln w="12700">
            <a:miter lim="400000"/>
          </a:ln>
        </p:spPr>
      </p:pic>
    </p:spTree>
    <p:extLst>
      <p:ext uri="{BB962C8B-B14F-4D97-AF65-F5344CB8AC3E}">
        <p14:creationId xmlns:p14="http://schemas.microsoft.com/office/powerpoint/2010/main" val="2324327693"/>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6" r:id="rId3"/>
    <p:sldLayoutId id="2147483658" r:id="rId4"/>
    <p:sldLayoutId id="2147483659" r:id="rId5"/>
    <p:sldLayoutId id="2147483660" r:id="rId6"/>
    <p:sldLayoutId id="2147483661" r:id="rId7"/>
  </p:sldLayoutIdLst>
  <p:txStyles>
    <p:titleStyle>
      <a:lvl1pPr algn="l" defTabSz="1088639" rtl="0" eaLnBrk="1" latinLnBrk="0" hangingPunct="1">
        <a:spcBef>
          <a:spcPct val="0"/>
        </a:spcBef>
        <a:buNone/>
        <a:defRPr sz="10500" b="0" i="0" kern="1200">
          <a:solidFill>
            <a:srgbClr val="7F7F7F"/>
          </a:solidFill>
          <a:latin typeface="Gotham-Medium"/>
          <a:ea typeface="+mj-ea"/>
          <a:cs typeface="Gotham-Medium"/>
        </a:defRPr>
      </a:lvl1pPr>
    </p:titleStyle>
    <p:bodyStyle>
      <a:lvl1pPr marL="816479" indent="-816479" algn="l" defTabSz="1088639" rtl="0" eaLnBrk="1" latinLnBrk="0" hangingPunct="1">
        <a:spcBef>
          <a:spcPct val="20000"/>
        </a:spcBef>
        <a:buFont typeface="Arial"/>
        <a:buChar char="•"/>
        <a:defRPr sz="7600" b="0" i="0" kern="1200">
          <a:solidFill>
            <a:srgbClr val="7F7F7F"/>
          </a:solidFill>
          <a:latin typeface="Gotham Book"/>
          <a:ea typeface="+mn-ea"/>
          <a:cs typeface="Gotham Book"/>
        </a:defRPr>
      </a:lvl1pPr>
      <a:lvl2pPr marL="1769038" indent="-680399" algn="l" defTabSz="1088639" rtl="0" eaLnBrk="1" latinLnBrk="0" hangingPunct="1">
        <a:spcBef>
          <a:spcPct val="20000"/>
        </a:spcBef>
        <a:buFont typeface="Arial"/>
        <a:buChar char="–"/>
        <a:defRPr sz="6700" b="0" i="0" kern="1200">
          <a:solidFill>
            <a:srgbClr val="7F7F7F"/>
          </a:solidFill>
          <a:latin typeface="Gotham Book"/>
          <a:ea typeface="+mn-ea"/>
          <a:cs typeface="Gotham Book"/>
        </a:defRPr>
      </a:lvl2pPr>
      <a:lvl3pPr marL="2721597" indent="-544319" algn="l" defTabSz="1088639" rtl="0" eaLnBrk="1" latinLnBrk="0" hangingPunct="1">
        <a:spcBef>
          <a:spcPct val="20000"/>
        </a:spcBef>
        <a:buFont typeface="Arial"/>
        <a:buChar char="•"/>
        <a:defRPr sz="5700" b="0" i="0" kern="1200">
          <a:solidFill>
            <a:srgbClr val="7F7F7F"/>
          </a:solidFill>
          <a:latin typeface="Gotham Book"/>
          <a:ea typeface="+mn-ea"/>
          <a:cs typeface="Gotham Book"/>
        </a:defRPr>
      </a:lvl3pPr>
      <a:lvl4pPr marL="3810236" indent="-544319" algn="l" defTabSz="1088639" rtl="0" eaLnBrk="1" latinLnBrk="0" hangingPunct="1">
        <a:spcBef>
          <a:spcPct val="20000"/>
        </a:spcBef>
        <a:buFont typeface="Arial"/>
        <a:buChar char="–"/>
        <a:defRPr sz="4800" b="0" i="0" kern="1200">
          <a:solidFill>
            <a:srgbClr val="7F7F7F"/>
          </a:solidFill>
          <a:latin typeface="Gotham Book"/>
          <a:ea typeface="+mn-ea"/>
          <a:cs typeface="Gotham Book"/>
        </a:defRPr>
      </a:lvl4pPr>
      <a:lvl5pPr marL="4898875" indent="-544319" algn="l" defTabSz="1088639" rtl="0" eaLnBrk="1" latinLnBrk="0" hangingPunct="1">
        <a:spcBef>
          <a:spcPct val="20000"/>
        </a:spcBef>
        <a:buFont typeface="Arial"/>
        <a:buChar char="»"/>
        <a:defRPr sz="4800" b="0" i="0" kern="1200">
          <a:solidFill>
            <a:srgbClr val="7F7F7F"/>
          </a:solidFill>
          <a:latin typeface="Gotham Book"/>
          <a:ea typeface="+mn-ea"/>
          <a:cs typeface="Gotham Book"/>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p:bodyStyle>
    <p:otherStyle>
      <a:defPPr>
        <a:defRPr lang="en-US"/>
      </a:defPPr>
      <a:lvl1pPr marL="0" algn="l" defTabSz="1088639" rtl="0" eaLnBrk="1" latinLnBrk="0" hangingPunct="1">
        <a:defRPr sz="4300" kern="1200">
          <a:solidFill>
            <a:schemeClr val="tx1"/>
          </a:solidFill>
          <a:latin typeface="+mn-lt"/>
          <a:ea typeface="+mn-ea"/>
          <a:cs typeface="+mn-cs"/>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2892089" y="4800600"/>
            <a:ext cx="10582632" cy="3654426"/>
          </a:xfrm>
        </p:spPr>
        <p:txBody>
          <a:bodyPr>
            <a:noAutofit/>
          </a:bodyPr>
          <a:lstStyle/>
          <a:p>
            <a:r>
              <a:rPr lang="en-US" sz="8000" dirty="0">
                <a:solidFill>
                  <a:schemeClr val="bg1"/>
                </a:solidFill>
                <a:latin typeface="Gotham Bold"/>
                <a:cs typeface="Gotham Bold"/>
              </a:rPr>
              <a:t>The Pitch: Creating a Pre-Seed Stage Presentation</a:t>
            </a:r>
          </a:p>
        </p:txBody>
      </p:sp>
    </p:spTree>
    <p:extLst>
      <p:ext uri="{BB962C8B-B14F-4D97-AF65-F5344CB8AC3E}">
        <p14:creationId xmlns:p14="http://schemas.microsoft.com/office/powerpoint/2010/main" val="2788580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92294147"/>
              </p:ext>
            </p:extLst>
          </p:nvPr>
        </p:nvGraphicFramePr>
        <p:xfrm>
          <a:off x="3229308" y="3351504"/>
          <a:ext cx="17928560" cy="9170695"/>
        </p:xfrm>
        <a:graphic>
          <a:graphicData uri="http://schemas.openxmlformats.org/presentationml/2006/ole">
            <mc:AlternateContent xmlns:mc="http://schemas.openxmlformats.org/markup-compatibility/2006">
              <mc:Choice xmlns:v="urn:schemas-microsoft-com:vml" Requires="v">
                <p:oleObj name="Worksheet" r:id="rId2" imgW="7721600" imgH="3949700" progId="Excel.Sheet.12">
                  <p:embed/>
                </p:oleObj>
              </mc:Choice>
              <mc:Fallback>
                <p:oleObj name="Worksheet" r:id="rId2" imgW="7721600" imgH="3949700" progId="Excel.Sheet.12">
                  <p:embed/>
                  <p:pic>
                    <p:nvPicPr>
                      <p:cNvPr id="0" name=""/>
                      <p:cNvPicPr/>
                      <p:nvPr/>
                    </p:nvPicPr>
                    <p:blipFill>
                      <a:blip r:embed="rId3"/>
                      <a:stretch>
                        <a:fillRect/>
                      </a:stretch>
                    </p:blipFill>
                    <p:spPr>
                      <a:xfrm>
                        <a:off x="3229308" y="3351504"/>
                        <a:ext cx="17928560" cy="9170695"/>
                      </a:xfrm>
                      <a:prstGeom prst="rect">
                        <a:avLst/>
                      </a:prstGeom>
                    </p:spPr>
                  </p:pic>
                </p:oleObj>
              </mc:Fallback>
            </mc:AlternateContent>
          </a:graphicData>
        </a:graphic>
      </p:graphicFrame>
      <p:sp>
        <p:nvSpPr>
          <p:cNvPr id="6" name="Title 1"/>
          <p:cNvSpPr txBox="1">
            <a:spLocks/>
          </p:cNvSpPr>
          <p:nvPr/>
        </p:nvSpPr>
        <p:spPr>
          <a:xfrm>
            <a:off x="574834" y="526416"/>
            <a:ext cx="23812341" cy="2286000"/>
          </a:xfrm>
          <a:prstGeom prst="rect">
            <a:avLst/>
          </a:prstGeom>
        </p:spPr>
        <p:txBody>
          <a:bodyPr vert="horz" lIns="217728" tIns="108864" rIns="217728" bIns="108864" rtlCol="0" anchor="ctr">
            <a:normAutofit/>
          </a:bodyPr>
          <a:lstStyle>
            <a:lvl1pPr algn="l" defTabSz="1088639" rtl="0" eaLnBrk="1" latinLnBrk="0" hangingPunct="1">
              <a:spcBef>
                <a:spcPct val="0"/>
              </a:spcBef>
              <a:buNone/>
              <a:defRPr sz="8900" b="0" i="0" kern="1200">
                <a:solidFill>
                  <a:srgbClr val="7F7F7F"/>
                </a:solidFill>
                <a:latin typeface="Gotham-Medium"/>
                <a:ea typeface="+mj-ea"/>
                <a:cs typeface="Gotham-Medium"/>
              </a:defRPr>
            </a:lvl1pPr>
          </a:lstStyle>
          <a:p>
            <a:r>
              <a:rPr lang="en-US">
                <a:solidFill>
                  <a:srgbClr val="15AAD6"/>
                </a:solidFill>
                <a:latin typeface="Gotham Bold"/>
                <a:cs typeface="Gotham Bold"/>
              </a:rPr>
              <a:t>EXAMPLE:</a:t>
            </a:r>
            <a:r>
              <a:rPr lang="en-US">
                <a:solidFill>
                  <a:srgbClr val="77777A"/>
                </a:solidFill>
                <a:latin typeface="Gotham Bold"/>
                <a:cs typeface="Gotham Bold"/>
              </a:rPr>
              <a:t> COMPETITIVE MATRIX</a:t>
            </a:r>
            <a:endParaRPr lang="en-US" dirty="0">
              <a:solidFill>
                <a:srgbClr val="77777A"/>
              </a:solidFill>
            </a:endParaRPr>
          </a:p>
        </p:txBody>
      </p:sp>
    </p:spTree>
    <p:extLst>
      <p:ext uri="{BB962C8B-B14F-4D97-AF65-F5344CB8AC3E}">
        <p14:creationId xmlns:p14="http://schemas.microsoft.com/office/powerpoint/2010/main" val="5681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359" y="784226"/>
            <a:ext cx="10432513" cy="2286000"/>
          </a:xfrm>
        </p:spPr>
        <p:txBody>
          <a:bodyPr/>
          <a:lstStyle/>
          <a:p>
            <a:pPr>
              <a:lnSpc>
                <a:spcPct val="90000"/>
              </a:lnSpc>
            </a:pPr>
            <a:r>
              <a:rPr lang="en-US" dirty="0">
                <a:solidFill>
                  <a:srgbClr val="15AAD6"/>
                </a:solidFill>
                <a:latin typeface="Gotham Bold"/>
                <a:cs typeface="Gotham Bold"/>
              </a:rPr>
              <a:t>TEAM</a:t>
            </a:r>
          </a:p>
        </p:txBody>
      </p:sp>
      <p:sp>
        <p:nvSpPr>
          <p:cNvPr id="3" name="Content Placeholder 2"/>
          <p:cNvSpPr>
            <a:spLocks noGrp="1"/>
          </p:cNvSpPr>
          <p:nvPr>
            <p:ph idx="1"/>
          </p:nvPr>
        </p:nvSpPr>
        <p:spPr>
          <a:xfrm>
            <a:off x="1219360" y="3080449"/>
            <a:ext cx="10432512" cy="9076627"/>
          </a:xfrm>
        </p:spPr>
        <p:txBody>
          <a:bodyPr>
            <a:noAutofit/>
          </a:bodyPr>
          <a:lstStyle/>
          <a:p>
            <a:pPr>
              <a:spcBef>
                <a:spcPts val="0"/>
              </a:spcBef>
              <a:spcAft>
                <a:spcPts val="1200"/>
              </a:spcAft>
            </a:pPr>
            <a:r>
              <a:rPr lang="en-US" sz="4000" dirty="0"/>
              <a:t>Show your team strength as individuals and how you form an effective team</a:t>
            </a:r>
          </a:p>
          <a:p>
            <a:pPr>
              <a:spcBef>
                <a:spcPts val="0"/>
              </a:spcBef>
              <a:spcAft>
                <a:spcPts val="1200"/>
              </a:spcAft>
            </a:pPr>
            <a:r>
              <a:rPr lang="en-US" sz="4000" dirty="0"/>
              <a:t>Indicate full-time/part-time – who does what and why</a:t>
            </a:r>
          </a:p>
          <a:p>
            <a:pPr>
              <a:spcBef>
                <a:spcPts val="0"/>
              </a:spcBef>
              <a:spcAft>
                <a:spcPts val="1200"/>
              </a:spcAft>
            </a:pPr>
            <a:r>
              <a:rPr lang="en-US" sz="4000" dirty="0"/>
              <a:t>Use bullet points to highlight key experience</a:t>
            </a:r>
          </a:p>
          <a:p>
            <a:pPr lvl="1">
              <a:spcBef>
                <a:spcPts val="0"/>
              </a:spcBef>
              <a:spcAft>
                <a:spcPts val="1200"/>
              </a:spcAft>
              <a:buFont typeface="Arial"/>
              <a:buChar char="•"/>
            </a:pPr>
            <a:r>
              <a:rPr lang="en-US" sz="3600" dirty="0"/>
              <a:t>Entrepreneurial experience</a:t>
            </a:r>
          </a:p>
          <a:p>
            <a:pPr lvl="1">
              <a:spcBef>
                <a:spcPts val="0"/>
              </a:spcBef>
              <a:spcAft>
                <a:spcPts val="1200"/>
              </a:spcAft>
              <a:buFont typeface="Arial"/>
              <a:buChar char="•"/>
            </a:pPr>
            <a:r>
              <a:rPr lang="en-US" sz="3600" dirty="0"/>
              <a:t>Years in target markets</a:t>
            </a:r>
          </a:p>
          <a:p>
            <a:pPr lvl="1">
              <a:spcBef>
                <a:spcPts val="0"/>
              </a:spcBef>
              <a:spcAft>
                <a:spcPts val="1200"/>
              </a:spcAft>
              <a:buFont typeface="Arial"/>
              <a:buChar char="•"/>
            </a:pPr>
            <a:r>
              <a:rPr lang="en-US" sz="3600" dirty="0"/>
              <a:t>Experience producing technical and market results</a:t>
            </a:r>
          </a:p>
          <a:p>
            <a:pPr>
              <a:spcBef>
                <a:spcPts val="0"/>
              </a:spcBef>
              <a:spcAft>
                <a:spcPts val="1200"/>
              </a:spcAft>
            </a:pPr>
            <a:r>
              <a:rPr lang="en-US" sz="4000" dirty="0"/>
              <a:t>Highlight advisors and/or board of directors</a:t>
            </a:r>
          </a:p>
        </p:txBody>
      </p:sp>
    </p:spTree>
    <p:extLst>
      <p:ext uri="{BB962C8B-B14F-4D97-AF65-F5344CB8AC3E}">
        <p14:creationId xmlns:p14="http://schemas.microsoft.com/office/powerpoint/2010/main" val="127266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16158" y="1422400"/>
            <a:ext cx="13842841" cy="2980093"/>
          </a:xfrm>
        </p:spPr>
        <p:txBody>
          <a:bodyPr>
            <a:normAutofit fontScale="90000"/>
          </a:bodyPr>
          <a:lstStyle/>
          <a:p>
            <a:pPr>
              <a:lnSpc>
                <a:spcPct val="90000"/>
              </a:lnSpc>
            </a:pPr>
            <a:r>
              <a:rPr lang="en-US" dirty="0">
                <a:solidFill>
                  <a:srgbClr val="15AAD6"/>
                </a:solidFill>
                <a:latin typeface="Gotham Bold"/>
                <a:cs typeface="Gotham Bold"/>
              </a:rPr>
              <a:t>TECH PLAN </a:t>
            </a:r>
            <a:r>
              <a:rPr lang="en-US" dirty="0">
                <a:latin typeface="Gotham Bold"/>
                <a:cs typeface="Gotham Bold"/>
              </a:rPr>
              <a:t>PER CUSTOMER SPECIFICATIONS</a:t>
            </a:r>
          </a:p>
        </p:txBody>
      </p:sp>
      <p:sp>
        <p:nvSpPr>
          <p:cNvPr id="6" name="Content Placeholder 5"/>
          <p:cNvSpPr>
            <a:spLocks noGrp="1"/>
          </p:cNvSpPr>
          <p:nvPr>
            <p:ph idx="1"/>
          </p:nvPr>
        </p:nvSpPr>
        <p:spPr>
          <a:xfrm>
            <a:off x="1219358" y="4826000"/>
            <a:ext cx="10591642" cy="7942618"/>
          </a:xfrm>
        </p:spPr>
        <p:txBody>
          <a:bodyPr>
            <a:normAutofit fontScale="92500"/>
          </a:bodyPr>
          <a:lstStyle/>
          <a:p>
            <a:pPr>
              <a:lnSpc>
                <a:spcPct val="110000"/>
              </a:lnSpc>
              <a:spcBef>
                <a:spcPts val="0"/>
              </a:spcBef>
              <a:spcAft>
                <a:spcPts val="1200"/>
              </a:spcAft>
            </a:pPr>
            <a:r>
              <a:rPr lang="en-US" sz="4000" dirty="0"/>
              <a:t>Is the product ready for a customer to buy?</a:t>
            </a:r>
          </a:p>
          <a:p>
            <a:pPr lvl="1">
              <a:lnSpc>
                <a:spcPct val="110000"/>
              </a:lnSpc>
              <a:spcBef>
                <a:spcPts val="0"/>
              </a:spcBef>
              <a:spcAft>
                <a:spcPts val="1200"/>
              </a:spcAft>
            </a:pPr>
            <a:r>
              <a:rPr lang="en-US" sz="3600" dirty="0"/>
              <a:t>If not, what is required to make it market ready? (e.g. is there a necessary product development milestone before customers will use and buy?) </a:t>
            </a:r>
          </a:p>
          <a:p>
            <a:pPr lvl="1">
              <a:lnSpc>
                <a:spcPct val="110000"/>
              </a:lnSpc>
              <a:spcBef>
                <a:spcPts val="0"/>
              </a:spcBef>
              <a:spcAft>
                <a:spcPts val="1200"/>
              </a:spcAft>
            </a:pPr>
            <a:r>
              <a:rPr lang="en-US" sz="3600" dirty="0"/>
              <a:t>Demonstrate how the technology becomes a product and a company</a:t>
            </a:r>
          </a:p>
          <a:p>
            <a:pPr>
              <a:lnSpc>
                <a:spcPct val="110000"/>
              </a:lnSpc>
              <a:spcBef>
                <a:spcPts val="0"/>
              </a:spcBef>
              <a:spcAft>
                <a:spcPts val="1200"/>
              </a:spcAft>
            </a:pPr>
            <a:r>
              <a:rPr lang="en-US" sz="4000" dirty="0"/>
              <a:t>Are current product feature requirements based on documented customer specifications and/or market standards?</a:t>
            </a:r>
          </a:p>
        </p:txBody>
      </p:sp>
      <p:pic>
        <p:nvPicPr>
          <p:cNvPr id="2" name="Picture 1" descr="iphone-926235.jpg"/>
          <p:cNvPicPr>
            <a:picLocks noChangeAspect="1"/>
          </p:cNvPicPr>
          <p:nvPr/>
        </p:nvPicPr>
        <p:blipFill rotWithShape="1">
          <a:blip r:embed="rId2">
            <a:extLst>
              <a:ext uri="{28A0092B-C50C-407E-A947-70E740481C1C}">
                <a14:useLocalDpi xmlns:a14="http://schemas.microsoft.com/office/drawing/2010/main" val="0"/>
              </a:ext>
            </a:extLst>
          </a:blip>
          <a:srcRect l="9165" r="36385"/>
          <a:stretch/>
        </p:blipFill>
        <p:spPr>
          <a:xfrm>
            <a:off x="13182599" y="0"/>
            <a:ext cx="11204576" cy="13716000"/>
          </a:xfrm>
          <a:prstGeom prst="rect">
            <a:avLst/>
          </a:prstGeom>
        </p:spPr>
      </p:pic>
    </p:spTree>
    <p:extLst>
      <p:ext uri="{BB962C8B-B14F-4D97-AF65-F5344CB8AC3E}">
        <p14:creationId xmlns:p14="http://schemas.microsoft.com/office/powerpoint/2010/main" val="2034183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5AAD6"/>
                </a:solidFill>
                <a:latin typeface="Gotham Bold"/>
                <a:cs typeface="Gotham Bold"/>
              </a:rPr>
              <a:t>UNIT COST </a:t>
            </a:r>
            <a:r>
              <a:rPr lang="en-US" dirty="0">
                <a:latin typeface="Gotham Bold"/>
                <a:cs typeface="Gotham Bold"/>
              </a:rPr>
              <a:t>ANALYSIS</a:t>
            </a:r>
            <a:endParaRPr lang="en-US"/>
          </a:p>
        </p:txBody>
      </p:sp>
      <p:sp>
        <p:nvSpPr>
          <p:cNvPr id="3" name="Content Placeholder 2"/>
          <p:cNvSpPr>
            <a:spLocks noGrp="1"/>
          </p:cNvSpPr>
          <p:nvPr>
            <p:ph sz="half" idx="1"/>
          </p:nvPr>
        </p:nvSpPr>
        <p:spPr>
          <a:xfrm>
            <a:off x="1219358" y="3200401"/>
            <a:ext cx="19176841" cy="9051926"/>
          </a:xfrm>
        </p:spPr>
        <p:txBody>
          <a:bodyPr>
            <a:normAutofit fontScale="92500" lnSpcReduction="10000"/>
          </a:bodyPr>
          <a:lstStyle/>
          <a:p>
            <a:r>
              <a:rPr lang="en-US" dirty="0"/>
              <a:t>Determine the theoretical cost to build, install, implement and support the product for a single customer.</a:t>
            </a:r>
          </a:p>
          <a:p>
            <a:r>
              <a:rPr lang="en-US" dirty="0"/>
              <a:t>Can you make money based on those assumptions?</a:t>
            </a:r>
          </a:p>
          <a:p>
            <a:r>
              <a:rPr lang="en-US" dirty="0"/>
              <a:t>Over which variables do you have the most control?</a:t>
            </a:r>
          </a:p>
          <a:p>
            <a:r>
              <a:rPr lang="en-US" dirty="0"/>
              <a:t>Which variables have the most affect on the economics of your business model?</a:t>
            </a:r>
          </a:p>
        </p:txBody>
      </p:sp>
    </p:spTree>
    <p:extLst>
      <p:ext uri="{BB962C8B-B14F-4D97-AF65-F5344CB8AC3E}">
        <p14:creationId xmlns:p14="http://schemas.microsoft.com/office/powerpoint/2010/main" val="1509819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361" y="1142395"/>
            <a:ext cx="11868844" cy="2286000"/>
          </a:xfrm>
        </p:spPr>
        <p:txBody>
          <a:bodyPr>
            <a:noAutofit/>
          </a:bodyPr>
          <a:lstStyle/>
          <a:p>
            <a:r>
              <a:rPr lang="en-US" sz="8800" dirty="0">
                <a:solidFill>
                  <a:srgbClr val="77777A"/>
                </a:solidFill>
                <a:latin typeface="Gotham Bold"/>
                <a:cs typeface="Gotham Bold"/>
              </a:rPr>
              <a:t>SOURCES &amp;</a:t>
            </a:r>
            <a:r>
              <a:rPr lang="en-US" sz="8800" dirty="0">
                <a:solidFill>
                  <a:srgbClr val="15AAD6"/>
                </a:solidFill>
                <a:latin typeface="Gotham Bold"/>
                <a:cs typeface="Gotham Bold"/>
              </a:rPr>
              <a:t> </a:t>
            </a:r>
            <a:br>
              <a:rPr lang="en-US" sz="8800" dirty="0">
                <a:solidFill>
                  <a:srgbClr val="15AAD6"/>
                </a:solidFill>
                <a:latin typeface="Gotham Bold"/>
                <a:cs typeface="Gotham Bold"/>
              </a:rPr>
            </a:br>
            <a:r>
              <a:rPr lang="en-US" sz="8800" dirty="0">
                <a:solidFill>
                  <a:srgbClr val="15AAD6"/>
                </a:solidFill>
                <a:latin typeface="Gotham Bold"/>
                <a:cs typeface="Gotham Bold"/>
              </a:rPr>
              <a:t>USES OF FUNDS</a:t>
            </a:r>
          </a:p>
        </p:txBody>
      </p:sp>
      <p:sp>
        <p:nvSpPr>
          <p:cNvPr id="3" name="Content Placeholder 2"/>
          <p:cNvSpPr>
            <a:spLocks noGrp="1"/>
          </p:cNvSpPr>
          <p:nvPr>
            <p:ph idx="1"/>
          </p:nvPr>
        </p:nvSpPr>
        <p:spPr>
          <a:xfrm>
            <a:off x="1219359" y="4065885"/>
            <a:ext cx="10693241" cy="8202316"/>
          </a:xfrm>
        </p:spPr>
        <p:txBody>
          <a:bodyPr>
            <a:noAutofit/>
          </a:bodyPr>
          <a:lstStyle/>
          <a:p>
            <a:pPr>
              <a:spcBef>
                <a:spcPts val="0"/>
              </a:spcBef>
              <a:spcAft>
                <a:spcPts val="1200"/>
              </a:spcAft>
            </a:pPr>
            <a:r>
              <a:rPr lang="en-US" sz="3900" dirty="0"/>
              <a:t>How much does the company need to raise this round to achieve its milestones? How long will that amount of money last?</a:t>
            </a:r>
          </a:p>
          <a:p>
            <a:pPr>
              <a:spcBef>
                <a:spcPts val="0"/>
              </a:spcBef>
              <a:spcAft>
                <a:spcPts val="1200"/>
              </a:spcAft>
            </a:pPr>
            <a:r>
              <a:rPr lang="en-US" sz="3900" dirty="0"/>
              <a:t>Any prospective co-investment? If so, how much and from whom? </a:t>
            </a:r>
            <a:r>
              <a:rPr lang="en-US" sz="3900" dirty="0">
                <a:latin typeface="Gotham Medium"/>
                <a:cs typeface="Gotham Medium"/>
              </a:rPr>
              <a:t>Don’t forget to include the specific amount of funds requested from Rev1</a:t>
            </a:r>
          </a:p>
          <a:p>
            <a:pPr>
              <a:spcBef>
                <a:spcPts val="0"/>
              </a:spcBef>
              <a:spcAft>
                <a:spcPts val="1200"/>
              </a:spcAft>
            </a:pPr>
            <a:r>
              <a:rPr lang="en-US" sz="3900" dirty="0"/>
              <a:t>What activities will be funded from this raise? (break down into high-level line item buckets). </a:t>
            </a:r>
            <a:r>
              <a:rPr lang="en-US" sz="3900" b="1" dirty="0"/>
              <a:t>Suggested format on next slide. </a:t>
            </a:r>
            <a:r>
              <a:rPr lang="en-US" sz="3900" dirty="0"/>
              <a:t>Be sure to footnote what milestones are achieved.</a:t>
            </a:r>
          </a:p>
        </p:txBody>
      </p:sp>
      <p:pic>
        <p:nvPicPr>
          <p:cNvPr id="4" name="Picture 3" descr="business-92622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088204" y="0"/>
            <a:ext cx="11298972" cy="13716000"/>
          </a:xfrm>
          <a:prstGeom prst="rect">
            <a:avLst/>
          </a:prstGeom>
        </p:spPr>
      </p:pic>
    </p:spTree>
    <p:extLst>
      <p:ext uri="{BB962C8B-B14F-4D97-AF65-F5344CB8AC3E}">
        <p14:creationId xmlns:p14="http://schemas.microsoft.com/office/powerpoint/2010/main" val="1577262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359" y="581188"/>
            <a:ext cx="21948458" cy="2286000"/>
          </a:xfrm>
        </p:spPr>
        <p:txBody>
          <a:bodyPr>
            <a:noAutofit/>
          </a:bodyPr>
          <a:lstStyle/>
          <a:p>
            <a:r>
              <a:rPr lang="en-US" sz="8800" dirty="0">
                <a:solidFill>
                  <a:srgbClr val="15AAD6"/>
                </a:solidFill>
                <a:latin typeface="Gotham Bold"/>
                <a:cs typeface="Gotham Bold"/>
              </a:rPr>
              <a:t>EXAMPLE: </a:t>
            </a:r>
            <a:r>
              <a:rPr lang="en-US" sz="8800" dirty="0">
                <a:solidFill>
                  <a:srgbClr val="77777A"/>
                </a:solidFill>
                <a:latin typeface="Gotham Bold"/>
                <a:cs typeface="Gotham Bold"/>
              </a:rPr>
              <a:t>USE OF FUNDS CHART</a:t>
            </a:r>
          </a:p>
        </p:txBody>
      </p:sp>
      <p:graphicFrame>
        <p:nvGraphicFramePr>
          <p:cNvPr id="5" name="Table 4"/>
          <p:cNvGraphicFramePr>
            <a:graphicFrameLocks noGrp="1"/>
          </p:cNvGraphicFramePr>
          <p:nvPr/>
        </p:nvGraphicFramePr>
        <p:xfrm>
          <a:off x="1549393" y="2620123"/>
          <a:ext cx="22520843" cy="8237701"/>
        </p:xfrm>
        <a:graphic>
          <a:graphicData uri="http://schemas.openxmlformats.org/drawingml/2006/table">
            <a:tbl>
              <a:tblPr firstRow="1" bandRow="1">
                <a:tableStyleId>{3C2FFA5D-87B4-456A-9821-1D502468CF0F}</a:tableStyleId>
              </a:tblPr>
              <a:tblGrid>
                <a:gridCol w="8134136">
                  <a:extLst>
                    <a:ext uri="{9D8B030D-6E8A-4147-A177-3AD203B41FA5}">
                      <a16:colId xmlns:a16="http://schemas.microsoft.com/office/drawing/2014/main" val="20000"/>
                    </a:ext>
                  </a:extLst>
                </a:gridCol>
                <a:gridCol w="1103395">
                  <a:extLst>
                    <a:ext uri="{9D8B030D-6E8A-4147-A177-3AD203B41FA5}">
                      <a16:colId xmlns:a16="http://schemas.microsoft.com/office/drawing/2014/main" val="20001"/>
                    </a:ext>
                  </a:extLst>
                </a:gridCol>
                <a:gridCol w="1042097">
                  <a:extLst>
                    <a:ext uri="{9D8B030D-6E8A-4147-A177-3AD203B41FA5}">
                      <a16:colId xmlns:a16="http://schemas.microsoft.com/office/drawing/2014/main" val="20002"/>
                    </a:ext>
                  </a:extLst>
                </a:gridCol>
                <a:gridCol w="1103395">
                  <a:extLst>
                    <a:ext uri="{9D8B030D-6E8A-4147-A177-3AD203B41FA5}">
                      <a16:colId xmlns:a16="http://schemas.microsoft.com/office/drawing/2014/main" val="20003"/>
                    </a:ext>
                  </a:extLst>
                </a:gridCol>
                <a:gridCol w="1092115">
                  <a:extLst>
                    <a:ext uri="{9D8B030D-6E8A-4147-A177-3AD203B41FA5}">
                      <a16:colId xmlns:a16="http://schemas.microsoft.com/office/drawing/2014/main" val="20004"/>
                    </a:ext>
                  </a:extLst>
                </a:gridCol>
                <a:gridCol w="822148">
                  <a:extLst>
                    <a:ext uri="{9D8B030D-6E8A-4147-A177-3AD203B41FA5}">
                      <a16:colId xmlns:a16="http://schemas.microsoft.com/office/drawing/2014/main" val="20005"/>
                    </a:ext>
                  </a:extLst>
                </a:gridCol>
                <a:gridCol w="1034314">
                  <a:extLst>
                    <a:ext uri="{9D8B030D-6E8A-4147-A177-3AD203B41FA5}">
                      <a16:colId xmlns:a16="http://schemas.microsoft.com/office/drawing/2014/main" val="20006"/>
                    </a:ext>
                  </a:extLst>
                </a:gridCol>
                <a:gridCol w="1060836">
                  <a:extLst>
                    <a:ext uri="{9D8B030D-6E8A-4147-A177-3AD203B41FA5}">
                      <a16:colId xmlns:a16="http://schemas.microsoft.com/office/drawing/2014/main" val="20007"/>
                    </a:ext>
                  </a:extLst>
                </a:gridCol>
                <a:gridCol w="954752">
                  <a:extLst>
                    <a:ext uri="{9D8B030D-6E8A-4147-A177-3AD203B41FA5}">
                      <a16:colId xmlns:a16="http://schemas.microsoft.com/office/drawing/2014/main" val="20008"/>
                    </a:ext>
                  </a:extLst>
                </a:gridCol>
                <a:gridCol w="1007794">
                  <a:extLst>
                    <a:ext uri="{9D8B030D-6E8A-4147-A177-3AD203B41FA5}">
                      <a16:colId xmlns:a16="http://schemas.microsoft.com/office/drawing/2014/main" val="20009"/>
                    </a:ext>
                  </a:extLst>
                </a:gridCol>
                <a:gridCol w="981272">
                  <a:extLst>
                    <a:ext uri="{9D8B030D-6E8A-4147-A177-3AD203B41FA5}">
                      <a16:colId xmlns:a16="http://schemas.microsoft.com/office/drawing/2014/main" val="20010"/>
                    </a:ext>
                  </a:extLst>
                </a:gridCol>
                <a:gridCol w="954752">
                  <a:extLst>
                    <a:ext uri="{9D8B030D-6E8A-4147-A177-3AD203B41FA5}">
                      <a16:colId xmlns:a16="http://schemas.microsoft.com/office/drawing/2014/main" val="20011"/>
                    </a:ext>
                  </a:extLst>
                </a:gridCol>
                <a:gridCol w="875189">
                  <a:extLst>
                    <a:ext uri="{9D8B030D-6E8A-4147-A177-3AD203B41FA5}">
                      <a16:colId xmlns:a16="http://schemas.microsoft.com/office/drawing/2014/main" val="20012"/>
                    </a:ext>
                  </a:extLst>
                </a:gridCol>
                <a:gridCol w="1034315">
                  <a:extLst>
                    <a:ext uri="{9D8B030D-6E8A-4147-A177-3AD203B41FA5}">
                      <a16:colId xmlns:a16="http://schemas.microsoft.com/office/drawing/2014/main" val="20013"/>
                    </a:ext>
                  </a:extLst>
                </a:gridCol>
                <a:gridCol w="1320333">
                  <a:extLst>
                    <a:ext uri="{9D8B030D-6E8A-4147-A177-3AD203B41FA5}">
                      <a16:colId xmlns:a16="http://schemas.microsoft.com/office/drawing/2014/main" val="20014"/>
                    </a:ext>
                  </a:extLst>
                </a:gridCol>
              </a:tblGrid>
              <a:tr h="553383">
                <a:tc>
                  <a:txBody>
                    <a:bodyPr/>
                    <a:lstStyle/>
                    <a:p>
                      <a:endParaRPr lang="en-US" b="0" i="0" dirty="0">
                        <a:latin typeface="Gotham Bold"/>
                        <a:cs typeface="Gotham Bold"/>
                      </a:endParaRPr>
                    </a:p>
                  </a:txBody>
                  <a:tcPr anchor="ctr" anchorCtr="1">
                    <a:lnL w="9525" cap="flat" cmpd="sng" algn="ctr">
                      <a:noFill/>
                      <a:prstDash val="solid"/>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08435B"/>
                    </a:solidFill>
                  </a:tcPr>
                </a:tc>
                <a:tc gridSpan="12">
                  <a:txBody>
                    <a:bodyPr/>
                    <a:lstStyle/>
                    <a:p>
                      <a:r>
                        <a:rPr lang="en-US" sz="3200" b="0" i="0" dirty="0">
                          <a:latin typeface="Gotham Bold"/>
                          <a:cs typeface="Gotham Bold"/>
                        </a:rPr>
                        <a:t>2017</a:t>
                      </a:r>
                    </a:p>
                  </a:txBody>
                  <a:tcPr anchor="ctr" anchorCtr="1">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08435B"/>
                    </a:solidFill>
                  </a:tcPr>
                </a:tc>
                <a:tc hMerge="1">
                  <a:txBody>
                    <a:bodyPr/>
                    <a:lstStyle/>
                    <a:p>
                      <a:endParaRPr lang="en-US" dirty="0"/>
                    </a:p>
                  </a:txBody>
                  <a:tcPr>
                    <a:solidFill>
                      <a:srgbClr val="08435B"/>
                    </a:solidFill>
                  </a:tcPr>
                </a:tc>
                <a:tc hMerge="1">
                  <a:txBody>
                    <a:bodyPr/>
                    <a:lstStyle/>
                    <a:p>
                      <a:endParaRPr lang="en-US" dirty="0"/>
                    </a:p>
                  </a:txBody>
                  <a:tcPr>
                    <a:solidFill>
                      <a:srgbClr val="08435B"/>
                    </a:solidFill>
                  </a:tcPr>
                </a:tc>
                <a:tc hMerge="1">
                  <a:txBody>
                    <a:bodyPr/>
                    <a:lstStyle/>
                    <a:p>
                      <a:endParaRPr lang="en-US" sz="3200" b="0" i="0" dirty="0">
                        <a:latin typeface="Gotham Bold"/>
                        <a:cs typeface="Gotham Bold"/>
                      </a:endParaRPr>
                    </a:p>
                  </a:txBody>
                  <a:tcPr anchor="ctr" anchorCtr="1">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08435B"/>
                    </a:solidFill>
                  </a:tcPr>
                </a:tc>
                <a:tc hMerge="1">
                  <a:txBody>
                    <a:bodyPr/>
                    <a:lstStyle/>
                    <a:p>
                      <a:endParaRPr lang="en-US"/>
                    </a:p>
                  </a:txBody>
                  <a:tcPr/>
                </a:tc>
                <a:tc hMerge="1">
                  <a:txBody>
                    <a:bodyPr/>
                    <a:lstStyle/>
                    <a:p>
                      <a:endParaRPr lang="en-US"/>
                    </a:p>
                  </a:txBody>
                  <a:tcPr/>
                </a:tc>
                <a:tc hMerge="1">
                  <a:txBody>
                    <a:bodyPr/>
                    <a:lstStyle/>
                    <a:p>
                      <a:endParaRPr lang="en-US" sz="3200" b="0" i="0" dirty="0">
                        <a:latin typeface="Gotham Bold"/>
                        <a:cs typeface="Gotham Bold"/>
                      </a:endParaRPr>
                    </a:p>
                  </a:txBody>
                  <a:tcPr anchor="ctr" anchorCtr="1">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08435B"/>
                    </a:solidFill>
                  </a:tcPr>
                </a:tc>
                <a:tc hMerge="1">
                  <a:txBody>
                    <a:bodyPr/>
                    <a:lstStyle/>
                    <a:p>
                      <a:endParaRPr lang="en-US"/>
                    </a:p>
                  </a:txBody>
                  <a:tcPr/>
                </a:tc>
                <a:tc hMerge="1">
                  <a:txBody>
                    <a:bodyPr/>
                    <a:lstStyle/>
                    <a:p>
                      <a:endParaRPr lang="en-US"/>
                    </a:p>
                  </a:txBody>
                  <a:tcPr/>
                </a:tc>
                <a:tc hMerge="1">
                  <a:txBody>
                    <a:bodyPr/>
                    <a:lstStyle/>
                    <a:p>
                      <a:endParaRPr lang="en-US" sz="3200" b="0" i="0" dirty="0">
                        <a:latin typeface="Gotham Bold"/>
                        <a:cs typeface="Gotham Bold"/>
                      </a:endParaRPr>
                    </a:p>
                  </a:txBody>
                  <a:tcPr anchor="ctr" anchorCtr="1">
                    <a:lnL>
                      <a:noFill/>
                    </a:lnL>
                    <a:lnR w="9525" cap="flat" cmpd="sng" algn="ctr">
                      <a:noFill/>
                      <a:prstDash val="solid"/>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08435B"/>
                    </a:solidFill>
                  </a:tcPr>
                </a:tc>
                <a:tc hMerge="1">
                  <a:txBody>
                    <a:bodyPr/>
                    <a:lstStyle/>
                    <a:p>
                      <a:endParaRPr lang="en-US"/>
                    </a:p>
                  </a:txBody>
                  <a:tcPr>
                    <a:solidFill>
                      <a:srgbClr val="08435B"/>
                    </a:solidFill>
                  </a:tcPr>
                </a:tc>
                <a:tc hMerge="1">
                  <a:txBody>
                    <a:bodyPr/>
                    <a:lstStyle/>
                    <a:p>
                      <a:endParaRPr lang="en-US"/>
                    </a:p>
                  </a:txBody>
                  <a:tcPr>
                    <a:solidFill>
                      <a:srgbClr val="08435B"/>
                    </a:solidFill>
                  </a:tcPr>
                </a:tc>
                <a:tc gridSpan="2">
                  <a:txBody>
                    <a:bodyPr/>
                    <a:lstStyle/>
                    <a:p>
                      <a:r>
                        <a:rPr lang="en-US" sz="3200" b="0" i="0" dirty="0">
                          <a:latin typeface="Gotham Bold"/>
                          <a:cs typeface="Gotham Bold"/>
                        </a:rPr>
                        <a:t>2018</a:t>
                      </a:r>
                    </a:p>
                  </a:txBody>
                  <a:tcPr anchor="ctr" anchorCtr="1">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08435B"/>
                    </a:solidFill>
                  </a:tcPr>
                </a:tc>
                <a:tc hMerge="1">
                  <a:txBody>
                    <a:bodyPr/>
                    <a:lstStyle/>
                    <a:p>
                      <a:endParaRPr lang="en-US" sz="3200" b="0" i="0" dirty="0">
                        <a:latin typeface="Gotham Bold"/>
                        <a:cs typeface="Gotham Bold"/>
                      </a:endParaRPr>
                    </a:p>
                  </a:txBody>
                  <a:tcPr anchor="ctr" anchorCtr="1">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08435B"/>
                    </a:solidFill>
                  </a:tcPr>
                </a:tc>
                <a:extLst>
                  <a:ext uri="{0D108BD9-81ED-4DB2-BD59-A6C34878D82A}">
                    <a16:rowId xmlns:a16="http://schemas.microsoft.com/office/drawing/2014/main" val="10000"/>
                  </a:ext>
                </a:extLst>
              </a:tr>
              <a:tr h="2394421">
                <a:tc>
                  <a:txBody>
                    <a:bodyPr/>
                    <a:lstStyle/>
                    <a:p>
                      <a:pPr algn="r"/>
                      <a:endParaRPr lang="en-US" sz="2000" b="0" i="0" dirty="0">
                        <a:solidFill>
                          <a:schemeClr val="bg1"/>
                        </a:solidFill>
                        <a:latin typeface="Gotham Bold"/>
                        <a:cs typeface="Gotham Bold"/>
                      </a:endParaRPr>
                    </a:p>
                  </a:txBody>
                  <a:tcPr anchor="b">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rgbClr val="08435B"/>
                    </a:solidFill>
                  </a:tcPr>
                </a:tc>
                <a:tc>
                  <a:txBody>
                    <a:bodyPr/>
                    <a:lstStyle/>
                    <a:p>
                      <a:pPr algn="ctr"/>
                      <a:r>
                        <a:rPr lang="en-US" sz="2400" b="0" i="0" dirty="0">
                          <a:solidFill>
                            <a:schemeClr val="bg1"/>
                          </a:solidFill>
                          <a:latin typeface="Gotham Book"/>
                          <a:cs typeface="Gotham Book"/>
                        </a:rPr>
                        <a:t>January</a:t>
                      </a:r>
                    </a:p>
                  </a:txBody>
                  <a:tcPr vert="vert27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February</a:t>
                      </a:r>
                      <a:r>
                        <a:rPr lang="en-US" sz="2400" b="0" i="0" baseline="0" dirty="0">
                          <a:solidFill>
                            <a:schemeClr val="bg1"/>
                          </a:solidFill>
                          <a:latin typeface="Gotham Book"/>
                          <a:cs typeface="Gotham Book"/>
                        </a:rPr>
                        <a:t> </a:t>
                      </a:r>
                      <a:endParaRPr lang="en-US" sz="2400" b="0" i="0" dirty="0">
                        <a:solidFill>
                          <a:schemeClr val="bg1"/>
                        </a:solidFill>
                        <a:latin typeface="Gotham Book"/>
                        <a:cs typeface="Gotham Book"/>
                      </a:endParaRPr>
                    </a:p>
                    <a:p>
                      <a:pPr algn="ctr"/>
                      <a:endParaRPr lang="en-US" sz="2400" b="0" i="0" dirty="0">
                        <a:latin typeface="Gotham Book"/>
                        <a:cs typeface="Gotham Book"/>
                      </a:endParaRPr>
                    </a:p>
                  </a:txBody>
                  <a:tcPr vert="vert27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March</a:t>
                      </a:r>
                    </a:p>
                    <a:p>
                      <a:pPr algn="ctr"/>
                      <a:endParaRPr lang="en-US" sz="2400" b="0" i="0" dirty="0">
                        <a:latin typeface="Gotham Book"/>
                        <a:cs typeface="Gotham Book"/>
                      </a:endParaRPr>
                    </a:p>
                  </a:txBody>
                  <a:tcPr vert="vert27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rgbClr val="08435B"/>
                    </a:solidFill>
                  </a:tcPr>
                </a:tc>
                <a:tc>
                  <a:txBody>
                    <a:bodyPr/>
                    <a:lstStyle/>
                    <a:p>
                      <a:pPr algn="ctr"/>
                      <a:r>
                        <a:rPr lang="en-US" sz="2400" b="0" i="0" dirty="0">
                          <a:solidFill>
                            <a:schemeClr val="bg1"/>
                          </a:solidFill>
                          <a:latin typeface="Gotham Book"/>
                          <a:cs typeface="Gotham Book"/>
                        </a:rPr>
                        <a:t>April</a:t>
                      </a:r>
                    </a:p>
                  </a:txBody>
                  <a:tcPr vert="vert27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May</a:t>
                      </a:r>
                    </a:p>
                  </a:txBody>
                  <a:tcPr vert="vert27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June</a:t>
                      </a:r>
                    </a:p>
                  </a:txBody>
                  <a:tcPr vert="vert27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rgbClr val="08435B"/>
                    </a:solidFill>
                  </a:tcPr>
                </a:tc>
                <a:tc>
                  <a:txBody>
                    <a:bodyPr/>
                    <a:lstStyle/>
                    <a:p>
                      <a:pPr algn="ctr"/>
                      <a:r>
                        <a:rPr lang="en-US" sz="2400" b="0" i="0" dirty="0">
                          <a:solidFill>
                            <a:schemeClr val="bg1"/>
                          </a:solidFill>
                          <a:latin typeface="Gotham Book"/>
                          <a:cs typeface="Gotham Book"/>
                        </a:rPr>
                        <a:t>July</a:t>
                      </a:r>
                    </a:p>
                  </a:txBody>
                  <a:tcPr vert="vert27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August</a:t>
                      </a:r>
                    </a:p>
                  </a:txBody>
                  <a:tcPr vert="vert27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September</a:t>
                      </a:r>
                    </a:p>
                  </a:txBody>
                  <a:tcPr vert="vert27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rgbClr val="08435B"/>
                    </a:solidFill>
                  </a:tcPr>
                </a:tc>
                <a:tc>
                  <a:txBody>
                    <a:bodyPr/>
                    <a:lstStyle/>
                    <a:p>
                      <a:pPr algn="ctr"/>
                      <a:r>
                        <a:rPr lang="en-US" sz="2400" b="0" i="0" dirty="0">
                          <a:solidFill>
                            <a:schemeClr val="bg1"/>
                          </a:solidFill>
                          <a:latin typeface="Gotham Book"/>
                          <a:cs typeface="Gotham Book"/>
                        </a:rPr>
                        <a:t>October</a:t>
                      </a:r>
                    </a:p>
                  </a:txBody>
                  <a:tcPr vert="vert27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November</a:t>
                      </a:r>
                    </a:p>
                  </a:txBody>
                  <a:tcPr vert="vert27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December</a:t>
                      </a:r>
                    </a:p>
                  </a:txBody>
                  <a:tcPr vert="vert27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January</a:t>
                      </a:r>
                    </a:p>
                  </a:txBody>
                  <a:tcPr vert="vert27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February</a:t>
                      </a:r>
                    </a:p>
                  </a:txBody>
                  <a:tcPr vert="vert270" anchor="ctr">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solidFill>
                      <a:srgbClr val="08435B"/>
                    </a:solidFill>
                  </a:tcPr>
                </a:tc>
                <a:extLst>
                  <a:ext uri="{0D108BD9-81ED-4DB2-BD59-A6C34878D82A}">
                    <a16:rowId xmlns:a16="http://schemas.microsoft.com/office/drawing/2014/main" val="10001"/>
                  </a:ext>
                </a:extLst>
              </a:tr>
              <a:tr h="637065">
                <a:tc>
                  <a:txBody>
                    <a:bodyPr/>
                    <a:lstStyle/>
                    <a:p>
                      <a:r>
                        <a:rPr lang="en-US" sz="2800" b="0" i="0" dirty="0">
                          <a:latin typeface="Gotham Book"/>
                          <a:cs typeface="Gotham Book"/>
                        </a:rPr>
                        <a:t>Payroll</a:t>
                      </a:r>
                    </a:p>
                  </a:txBody>
                  <a:tcPr anchor="ctr">
                    <a:lnT w="9525" cap="flat" cmpd="sng" algn="ctr">
                      <a:noFill/>
                      <a:prstDash val="solid"/>
                    </a:lnT>
                    <a:solidFill>
                      <a:schemeClr val="bg1"/>
                    </a:solidFill>
                  </a:tcPr>
                </a:tc>
                <a:tc>
                  <a:txBody>
                    <a:bodyPr/>
                    <a:lstStyle/>
                    <a:p>
                      <a:r>
                        <a:rPr lang="en-US" sz="2800" b="0" i="0" kern="1200" dirty="0">
                          <a:solidFill>
                            <a:schemeClr val="dk1"/>
                          </a:solidFill>
                          <a:latin typeface="Gotham Book"/>
                          <a:ea typeface="+mn-ea"/>
                          <a:cs typeface="Gotham Book"/>
                        </a:rPr>
                        <a:t>$25</a:t>
                      </a:r>
                    </a:p>
                  </a:txBody>
                  <a:tcPr>
                    <a:lnT w="9525" cap="flat" cmpd="sng" algn="ctr">
                      <a:noFill/>
                      <a:prstDash val="solid"/>
                    </a:lnT>
                    <a:solidFill>
                      <a:schemeClr val="bg1"/>
                    </a:solidFill>
                  </a:tcPr>
                </a:tc>
                <a:tc>
                  <a:txBody>
                    <a:bodyPr/>
                    <a:lstStyle/>
                    <a:p>
                      <a:pPr marL="0" marR="0" indent="0" algn="l" defTabSz="1088639" rtl="0" eaLnBrk="1" fontAlgn="auto" latinLnBrk="0" hangingPunct="1">
                        <a:lnSpc>
                          <a:spcPct val="100000"/>
                        </a:lnSpc>
                        <a:spcBef>
                          <a:spcPts val="0"/>
                        </a:spcBef>
                        <a:spcAft>
                          <a:spcPts val="0"/>
                        </a:spcAft>
                        <a:buClrTx/>
                        <a:buSzTx/>
                        <a:buFontTx/>
                        <a:buNone/>
                        <a:tabLst/>
                        <a:defRPr/>
                      </a:pPr>
                      <a:r>
                        <a:rPr lang="en-US" sz="2800" b="0" i="0" kern="1200" dirty="0">
                          <a:solidFill>
                            <a:schemeClr val="dk1"/>
                          </a:solidFill>
                          <a:latin typeface="Gotham Book"/>
                          <a:ea typeface="+mn-ea"/>
                          <a:cs typeface="Gotham Book"/>
                        </a:rPr>
                        <a:t>25</a:t>
                      </a:r>
                    </a:p>
                  </a:txBody>
                  <a:tcPr>
                    <a:lnT w="9525" cap="flat" cmpd="sng" algn="ctr">
                      <a:noFill/>
                      <a:prstDash val="solid"/>
                    </a:lnT>
                    <a:solidFill>
                      <a:schemeClr val="bg1"/>
                    </a:solidFill>
                  </a:tcPr>
                </a:tc>
                <a:tc>
                  <a:txBody>
                    <a:bodyPr/>
                    <a:lstStyle/>
                    <a:p>
                      <a:r>
                        <a:rPr lang="en-US" sz="2800" b="0" i="0" kern="1200" dirty="0">
                          <a:solidFill>
                            <a:schemeClr val="dk1"/>
                          </a:solidFill>
                          <a:latin typeface="Gotham Book"/>
                          <a:ea typeface="+mn-ea"/>
                          <a:cs typeface="Gotham Book"/>
                        </a:rPr>
                        <a:t>25</a:t>
                      </a:r>
                    </a:p>
                  </a:txBody>
                  <a:tcPr>
                    <a:lnT w="9525" cap="flat" cmpd="sng" algn="ctr">
                      <a:noFill/>
                      <a:prstDash val="solid"/>
                    </a:lnT>
                    <a:solidFill>
                      <a:schemeClr val="bg1"/>
                    </a:solidFill>
                  </a:tcPr>
                </a:tc>
                <a:tc>
                  <a:txBody>
                    <a:bodyPr/>
                    <a:lstStyle/>
                    <a:p>
                      <a:pPr marL="0" marR="0" indent="0" algn="l" defTabSz="1088639" rtl="0" eaLnBrk="1" fontAlgn="auto" latinLnBrk="0" hangingPunct="1">
                        <a:lnSpc>
                          <a:spcPct val="100000"/>
                        </a:lnSpc>
                        <a:spcBef>
                          <a:spcPts val="0"/>
                        </a:spcBef>
                        <a:spcAft>
                          <a:spcPts val="0"/>
                        </a:spcAft>
                        <a:buClrTx/>
                        <a:buSzTx/>
                        <a:buFontTx/>
                        <a:buNone/>
                        <a:tabLst/>
                        <a:defRPr/>
                      </a:pPr>
                      <a:r>
                        <a:rPr lang="en-US" sz="2800" b="0" i="0" kern="1200" dirty="0">
                          <a:solidFill>
                            <a:schemeClr val="dk1"/>
                          </a:solidFill>
                          <a:latin typeface="Gotham Book"/>
                          <a:ea typeface="+mn-ea"/>
                          <a:cs typeface="Gotham Book"/>
                        </a:rPr>
                        <a:t>25</a:t>
                      </a:r>
                    </a:p>
                  </a:txBody>
                  <a:tcPr>
                    <a:lnT w="9525" cap="flat" cmpd="sng" algn="ctr">
                      <a:noFill/>
                      <a:prstDash val="solid"/>
                    </a:lnT>
                    <a:solidFill>
                      <a:schemeClr val="bg1"/>
                    </a:solidFill>
                  </a:tcPr>
                </a:tc>
                <a:tc>
                  <a:txBody>
                    <a:bodyPr/>
                    <a:lstStyle/>
                    <a:p>
                      <a:pPr marL="0" marR="0" indent="0" algn="l" defTabSz="1088639" rtl="0" eaLnBrk="1" fontAlgn="auto" latinLnBrk="0" hangingPunct="1">
                        <a:lnSpc>
                          <a:spcPct val="100000"/>
                        </a:lnSpc>
                        <a:spcBef>
                          <a:spcPts val="0"/>
                        </a:spcBef>
                        <a:spcAft>
                          <a:spcPts val="0"/>
                        </a:spcAft>
                        <a:buClrTx/>
                        <a:buSzTx/>
                        <a:buFontTx/>
                        <a:buNone/>
                        <a:tabLst/>
                        <a:defRPr/>
                      </a:pPr>
                      <a:r>
                        <a:rPr lang="en-US" sz="2800" b="0" i="0" kern="1200" dirty="0">
                          <a:solidFill>
                            <a:schemeClr val="dk1"/>
                          </a:solidFill>
                          <a:latin typeface="Gotham Book"/>
                          <a:ea typeface="+mn-ea"/>
                          <a:cs typeface="Gotham Book"/>
                        </a:rPr>
                        <a:t>25</a:t>
                      </a:r>
                    </a:p>
                  </a:txBody>
                  <a:tcPr>
                    <a:lnT w="9525" cap="flat" cmpd="sng" algn="ctr">
                      <a:noFill/>
                      <a:prstDash val="solid"/>
                    </a:lnT>
                    <a:solidFill>
                      <a:schemeClr val="bg1"/>
                    </a:solidFill>
                  </a:tcPr>
                </a:tc>
                <a:tc>
                  <a:txBody>
                    <a:bodyPr/>
                    <a:lstStyle/>
                    <a:p>
                      <a:r>
                        <a:rPr lang="en-US" sz="2800" b="0" i="0" kern="1200" dirty="0">
                          <a:solidFill>
                            <a:schemeClr val="dk1"/>
                          </a:solidFill>
                          <a:latin typeface="Gotham Book"/>
                          <a:ea typeface="+mn-ea"/>
                          <a:cs typeface="Gotham Book"/>
                        </a:rPr>
                        <a:t>25</a:t>
                      </a:r>
                    </a:p>
                  </a:txBody>
                  <a:tcPr>
                    <a:lnT w="9525" cap="flat" cmpd="sng" algn="ctr">
                      <a:noFill/>
                      <a:prstDash val="solid"/>
                    </a:lnT>
                    <a:solidFill>
                      <a:schemeClr val="bg1"/>
                    </a:solidFill>
                  </a:tcPr>
                </a:tc>
                <a:tc>
                  <a:txBody>
                    <a:bodyPr/>
                    <a:lstStyle/>
                    <a:p>
                      <a:r>
                        <a:rPr lang="en-US" sz="2800" b="0" i="0" kern="1200" dirty="0">
                          <a:solidFill>
                            <a:schemeClr val="dk1"/>
                          </a:solidFill>
                          <a:latin typeface="Gotham Book"/>
                          <a:ea typeface="+mn-ea"/>
                          <a:cs typeface="Gotham Book"/>
                        </a:rPr>
                        <a:t>25</a:t>
                      </a:r>
                    </a:p>
                  </a:txBody>
                  <a:tcPr>
                    <a:lnT w="9525" cap="flat" cmpd="sng" algn="ctr">
                      <a:noFill/>
                      <a:prstDash val="solid"/>
                    </a:lnT>
                    <a:solidFill>
                      <a:schemeClr val="bg1"/>
                    </a:solidFill>
                  </a:tcPr>
                </a:tc>
                <a:tc>
                  <a:txBody>
                    <a:bodyPr/>
                    <a:lstStyle/>
                    <a:p>
                      <a:r>
                        <a:rPr lang="en-US" sz="2800" b="0" i="0" kern="1200" dirty="0">
                          <a:solidFill>
                            <a:schemeClr val="dk1"/>
                          </a:solidFill>
                          <a:latin typeface="Gotham Book"/>
                          <a:ea typeface="+mn-ea"/>
                          <a:cs typeface="Gotham Book"/>
                        </a:rPr>
                        <a:t>25</a:t>
                      </a:r>
                    </a:p>
                  </a:txBody>
                  <a:tcPr>
                    <a:lnT w="9525" cap="flat" cmpd="sng" algn="ctr">
                      <a:noFill/>
                      <a:prstDash val="solid"/>
                    </a:lnT>
                    <a:solidFill>
                      <a:schemeClr val="bg1"/>
                    </a:solidFill>
                  </a:tcPr>
                </a:tc>
                <a:tc>
                  <a:txBody>
                    <a:bodyPr/>
                    <a:lstStyle/>
                    <a:p>
                      <a:r>
                        <a:rPr lang="en-US" sz="2800" b="0" i="0" kern="1200" dirty="0">
                          <a:solidFill>
                            <a:schemeClr val="dk1"/>
                          </a:solidFill>
                          <a:latin typeface="Gotham Book"/>
                          <a:ea typeface="+mn-ea"/>
                          <a:cs typeface="Gotham Book"/>
                        </a:rPr>
                        <a:t>25</a:t>
                      </a:r>
                    </a:p>
                  </a:txBody>
                  <a:tcPr>
                    <a:lnT w="9525" cap="flat" cmpd="sng" algn="ctr">
                      <a:noFill/>
                      <a:prstDash val="solid"/>
                    </a:lnT>
                    <a:solidFill>
                      <a:schemeClr val="bg1"/>
                    </a:solidFill>
                  </a:tcPr>
                </a:tc>
                <a:tc>
                  <a:txBody>
                    <a:bodyPr/>
                    <a:lstStyle/>
                    <a:p>
                      <a:r>
                        <a:rPr lang="en-US" sz="2800" b="0" i="0" kern="1200" dirty="0">
                          <a:solidFill>
                            <a:schemeClr val="dk1"/>
                          </a:solidFill>
                          <a:latin typeface="Gotham Book"/>
                          <a:ea typeface="+mn-ea"/>
                          <a:cs typeface="Gotham Book"/>
                        </a:rPr>
                        <a:t>25</a:t>
                      </a:r>
                    </a:p>
                  </a:txBody>
                  <a:tcPr>
                    <a:lnT w="9525" cap="flat" cmpd="sng" algn="ctr">
                      <a:noFill/>
                      <a:prstDash val="solid"/>
                    </a:lnT>
                    <a:solidFill>
                      <a:schemeClr val="bg1"/>
                    </a:solidFill>
                  </a:tcPr>
                </a:tc>
                <a:tc>
                  <a:txBody>
                    <a:bodyPr/>
                    <a:lstStyle/>
                    <a:p>
                      <a:r>
                        <a:rPr lang="en-US" sz="2800" b="0" i="0" kern="1200" dirty="0">
                          <a:solidFill>
                            <a:schemeClr val="dk1"/>
                          </a:solidFill>
                          <a:latin typeface="Gotham Book"/>
                          <a:ea typeface="+mn-ea"/>
                          <a:cs typeface="Gotham Book"/>
                        </a:rPr>
                        <a:t>25</a:t>
                      </a:r>
                    </a:p>
                  </a:txBody>
                  <a:tcPr>
                    <a:lnT w="9525" cap="flat" cmpd="sng" algn="ctr">
                      <a:noFill/>
                      <a:prstDash val="solid"/>
                    </a:lnT>
                    <a:solidFill>
                      <a:schemeClr val="bg1"/>
                    </a:solidFill>
                  </a:tcPr>
                </a:tc>
                <a:tc>
                  <a:txBody>
                    <a:bodyPr/>
                    <a:lstStyle/>
                    <a:p>
                      <a:r>
                        <a:rPr lang="en-US" sz="2800" b="0" i="0" kern="1200" dirty="0">
                          <a:solidFill>
                            <a:schemeClr val="dk1"/>
                          </a:solidFill>
                          <a:latin typeface="Gotham Book"/>
                          <a:ea typeface="+mn-ea"/>
                          <a:cs typeface="Gotham Book"/>
                        </a:rPr>
                        <a:t>25</a:t>
                      </a:r>
                    </a:p>
                  </a:txBody>
                  <a:tcPr>
                    <a:lnT w="9525" cap="flat" cmpd="sng" algn="ctr">
                      <a:noFill/>
                      <a:prstDash val="solid"/>
                    </a:lnT>
                    <a:solidFill>
                      <a:schemeClr val="bg1"/>
                    </a:solidFill>
                  </a:tcPr>
                </a:tc>
                <a:tc>
                  <a:txBody>
                    <a:bodyPr/>
                    <a:lstStyle/>
                    <a:p>
                      <a:r>
                        <a:rPr lang="en-US" sz="2800" b="0" i="0" kern="1200" dirty="0">
                          <a:solidFill>
                            <a:schemeClr val="dk1"/>
                          </a:solidFill>
                          <a:latin typeface="Gotham Book"/>
                          <a:ea typeface="+mn-ea"/>
                          <a:cs typeface="Gotham Book"/>
                        </a:rPr>
                        <a:t>25</a:t>
                      </a:r>
                    </a:p>
                  </a:txBody>
                  <a:tcPr>
                    <a:lnT w="9525" cap="flat" cmpd="sng" algn="ctr">
                      <a:noFill/>
                      <a:prstDash val="solid"/>
                    </a:lnT>
                    <a:solidFill>
                      <a:schemeClr val="bg1"/>
                    </a:solidFill>
                  </a:tcPr>
                </a:tc>
                <a:tc>
                  <a:txBody>
                    <a:bodyPr/>
                    <a:lstStyle/>
                    <a:p>
                      <a:r>
                        <a:rPr lang="en-US" sz="2800" b="0" i="0" kern="1200" dirty="0">
                          <a:solidFill>
                            <a:schemeClr val="dk1"/>
                          </a:solidFill>
                          <a:latin typeface="Gotham Book"/>
                          <a:ea typeface="+mn-ea"/>
                          <a:cs typeface="Gotham Book"/>
                        </a:rPr>
                        <a:t>25</a:t>
                      </a:r>
                    </a:p>
                  </a:txBody>
                  <a:tcPr>
                    <a:lnT w="9525" cap="flat" cmpd="sng" algn="ctr">
                      <a:noFill/>
                      <a:prstDash val="solid"/>
                    </a:lnT>
                    <a:solidFill>
                      <a:schemeClr val="bg1"/>
                    </a:solidFill>
                  </a:tcPr>
                </a:tc>
                <a:extLst>
                  <a:ext uri="{0D108BD9-81ED-4DB2-BD59-A6C34878D82A}">
                    <a16:rowId xmlns:a16="http://schemas.microsoft.com/office/drawing/2014/main" val="10002"/>
                  </a:ext>
                </a:extLst>
              </a:tr>
              <a:tr h="637065">
                <a:tc>
                  <a:txBody>
                    <a:bodyPr/>
                    <a:lstStyle/>
                    <a:p>
                      <a:r>
                        <a:rPr lang="en-US" sz="2800" b="0" i="0" dirty="0">
                          <a:latin typeface="Gotham Book"/>
                          <a:cs typeface="Gotham Book"/>
                        </a:rPr>
                        <a:t>Outsourced</a:t>
                      </a:r>
                      <a:r>
                        <a:rPr lang="en-US" sz="2800" b="0" i="0" baseline="0" dirty="0">
                          <a:latin typeface="Gotham Book"/>
                          <a:cs typeface="Gotham Book"/>
                        </a:rPr>
                        <a:t> Development</a:t>
                      </a:r>
                      <a:endParaRPr lang="en-US" sz="2800" b="0" i="0" dirty="0">
                        <a:latin typeface="Gotham Book"/>
                        <a:cs typeface="Gotham Book"/>
                      </a:endParaRPr>
                    </a:p>
                  </a:txBody>
                  <a:tcPr>
                    <a:solidFill>
                      <a:schemeClr val="bg1"/>
                    </a:solidFill>
                  </a:tcPr>
                </a:tc>
                <a:tc>
                  <a:txBody>
                    <a:bodyPr/>
                    <a:lstStyle/>
                    <a:p>
                      <a:r>
                        <a:rPr lang="en-US" sz="2800" b="0" i="0" dirty="0">
                          <a:latin typeface="Gotham Book"/>
                          <a:cs typeface="Gotham Book"/>
                        </a:rPr>
                        <a:t>10</a:t>
                      </a:r>
                    </a:p>
                  </a:txBody>
                  <a:tcPr>
                    <a:solidFill>
                      <a:schemeClr val="bg1"/>
                    </a:solidFill>
                  </a:tcPr>
                </a:tc>
                <a:tc>
                  <a:txBody>
                    <a:bodyPr/>
                    <a:lstStyle/>
                    <a:p>
                      <a:r>
                        <a:rPr lang="en-US" sz="2800" b="0" i="0" dirty="0">
                          <a:latin typeface="Gotham Book"/>
                          <a:cs typeface="Gotham Book"/>
                        </a:rPr>
                        <a:t>10</a:t>
                      </a:r>
                    </a:p>
                  </a:txBody>
                  <a:tcPr>
                    <a:solidFill>
                      <a:schemeClr val="bg1"/>
                    </a:solidFill>
                  </a:tcPr>
                </a:tc>
                <a:tc>
                  <a:txBody>
                    <a:bodyPr/>
                    <a:lstStyle/>
                    <a:p>
                      <a:r>
                        <a:rPr lang="en-US" sz="2800" b="0" i="0" dirty="0">
                          <a:latin typeface="Gotham Book"/>
                          <a:cs typeface="Gotham Book"/>
                        </a:rPr>
                        <a:t>10</a:t>
                      </a:r>
                    </a:p>
                  </a:txBody>
                  <a:tcPr>
                    <a:solidFill>
                      <a:schemeClr val="bg1"/>
                    </a:solidFill>
                  </a:tcPr>
                </a:tc>
                <a:tc>
                  <a:txBody>
                    <a:bodyPr/>
                    <a:lstStyle/>
                    <a:p>
                      <a:r>
                        <a:rPr lang="en-US" sz="2800" b="0" i="0" dirty="0">
                          <a:latin typeface="Gotham Book"/>
                          <a:cs typeface="Gotham Book"/>
                        </a:rPr>
                        <a:t>10</a:t>
                      </a:r>
                    </a:p>
                  </a:txBody>
                  <a:tcPr>
                    <a:solidFill>
                      <a:schemeClr val="bg1"/>
                    </a:solidFill>
                  </a:tcPr>
                </a:tc>
                <a:tc>
                  <a:txBody>
                    <a:bodyPr/>
                    <a:lstStyle/>
                    <a:p>
                      <a:r>
                        <a:rPr lang="en-US" sz="2800" b="0" i="0" dirty="0">
                          <a:latin typeface="Gotham Book"/>
                          <a:cs typeface="Gotham Book"/>
                        </a:rPr>
                        <a:t>40</a:t>
                      </a:r>
                    </a:p>
                  </a:txBody>
                  <a:tcPr>
                    <a:solidFill>
                      <a:schemeClr val="bg1"/>
                    </a:solidFill>
                  </a:tcPr>
                </a:tc>
                <a:tc>
                  <a:txBody>
                    <a:bodyPr/>
                    <a:lstStyle/>
                    <a:p>
                      <a:r>
                        <a:rPr lang="en-US" sz="2800" b="0" i="0" dirty="0">
                          <a:latin typeface="Gotham Book"/>
                          <a:cs typeface="Gotham Book"/>
                        </a:rPr>
                        <a:t>40</a:t>
                      </a:r>
                    </a:p>
                  </a:txBody>
                  <a:tcPr>
                    <a:solidFill>
                      <a:schemeClr val="bg1"/>
                    </a:solidFill>
                  </a:tcPr>
                </a:tc>
                <a:tc>
                  <a:txBody>
                    <a:bodyPr/>
                    <a:lstStyle/>
                    <a:p>
                      <a:r>
                        <a:rPr lang="en-US" sz="2800" b="0" i="0" dirty="0">
                          <a:latin typeface="Gotham Book"/>
                          <a:cs typeface="Gotham Book"/>
                        </a:rPr>
                        <a:t>5</a:t>
                      </a:r>
                    </a:p>
                  </a:txBody>
                  <a:tcPr>
                    <a:solidFill>
                      <a:schemeClr val="bg1"/>
                    </a:solidFill>
                  </a:tcPr>
                </a:tc>
                <a:tc>
                  <a:txBody>
                    <a:bodyPr/>
                    <a:lstStyle/>
                    <a:p>
                      <a:r>
                        <a:rPr lang="en-US" sz="2800" b="0" i="0" dirty="0">
                          <a:latin typeface="Gotham Book"/>
                          <a:cs typeface="Gotham Book"/>
                        </a:rPr>
                        <a:t>5</a:t>
                      </a:r>
                    </a:p>
                  </a:txBody>
                  <a:tcPr>
                    <a:solidFill>
                      <a:schemeClr val="bg1"/>
                    </a:solidFill>
                  </a:tcPr>
                </a:tc>
                <a:tc>
                  <a:txBody>
                    <a:bodyPr/>
                    <a:lstStyle/>
                    <a:p>
                      <a:r>
                        <a:rPr lang="en-US" sz="2800" b="0" i="0" dirty="0">
                          <a:latin typeface="Gotham Book"/>
                          <a:cs typeface="Gotham Book"/>
                        </a:rPr>
                        <a:t>5</a:t>
                      </a:r>
                    </a:p>
                  </a:txBody>
                  <a:tcPr>
                    <a:solidFill>
                      <a:schemeClr val="bg1"/>
                    </a:solidFill>
                  </a:tcPr>
                </a:tc>
                <a:tc>
                  <a:txBody>
                    <a:bodyPr/>
                    <a:lstStyle/>
                    <a:p>
                      <a:r>
                        <a:rPr lang="en-US" sz="2800" b="0" i="0" dirty="0">
                          <a:latin typeface="Gotham Book"/>
                          <a:cs typeface="Gotham Book"/>
                        </a:rPr>
                        <a:t>25</a:t>
                      </a:r>
                    </a:p>
                  </a:txBody>
                  <a:tcPr>
                    <a:solidFill>
                      <a:schemeClr val="bg1"/>
                    </a:solidFill>
                  </a:tcPr>
                </a:tc>
                <a:tc>
                  <a:txBody>
                    <a:bodyPr/>
                    <a:lstStyle/>
                    <a:p>
                      <a:r>
                        <a:rPr lang="en-US" sz="2800" b="0" i="0" dirty="0">
                          <a:latin typeface="Gotham Book"/>
                          <a:cs typeface="Gotham Book"/>
                        </a:rPr>
                        <a:t>25</a:t>
                      </a:r>
                    </a:p>
                  </a:txBody>
                  <a:tcPr>
                    <a:solidFill>
                      <a:schemeClr val="bg1"/>
                    </a:solidFill>
                  </a:tcPr>
                </a:tc>
                <a:tc>
                  <a:txBody>
                    <a:bodyPr/>
                    <a:lstStyle/>
                    <a:p>
                      <a:r>
                        <a:rPr lang="en-US" sz="2800" b="0" i="0" dirty="0">
                          <a:latin typeface="Gotham Book"/>
                          <a:cs typeface="Gotham Book"/>
                        </a:rPr>
                        <a:t>25</a:t>
                      </a:r>
                    </a:p>
                  </a:txBody>
                  <a:tcPr>
                    <a:solidFill>
                      <a:schemeClr val="bg1"/>
                    </a:solidFill>
                  </a:tcPr>
                </a:tc>
                <a:tc>
                  <a:txBody>
                    <a:bodyPr/>
                    <a:lstStyle/>
                    <a:p>
                      <a:r>
                        <a:rPr lang="en-US" sz="2800" b="0" i="0" dirty="0">
                          <a:latin typeface="Gotham Book"/>
                          <a:cs typeface="Gotham Book"/>
                        </a:rPr>
                        <a:t>10</a:t>
                      </a:r>
                    </a:p>
                  </a:txBody>
                  <a:tcPr>
                    <a:solidFill>
                      <a:schemeClr val="bg1"/>
                    </a:solidFill>
                  </a:tcPr>
                </a:tc>
                <a:tc>
                  <a:txBody>
                    <a:bodyPr/>
                    <a:lstStyle/>
                    <a:p>
                      <a:r>
                        <a:rPr lang="en-US" sz="2800" b="0" i="0" dirty="0">
                          <a:latin typeface="Gotham Book"/>
                          <a:cs typeface="Gotham Book"/>
                        </a:rPr>
                        <a:t>10</a:t>
                      </a:r>
                    </a:p>
                  </a:txBody>
                  <a:tcPr>
                    <a:solidFill>
                      <a:schemeClr val="bg1"/>
                    </a:solidFill>
                  </a:tcPr>
                </a:tc>
                <a:extLst>
                  <a:ext uri="{0D108BD9-81ED-4DB2-BD59-A6C34878D82A}">
                    <a16:rowId xmlns:a16="http://schemas.microsoft.com/office/drawing/2014/main" val="10003"/>
                  </a:ext>
                </a:extLst>
              </a:tr>
              <a:tr h="637065">
                <a:tc>
                  <a:txBody>
                    <a:bodyPr/>
                    <a:lstStyle/>
                    <a:p>
                      <a:r>
                        <a:rPr lang="en-US" sz="2800" b="0" i="0" dirty="0">
                          <a:latin typeface="Gotham Book"/>
                          <a:cs typeface="Gotham Book"/>
                        </a:rPr>
                        <a:t>Legal</a:t>
                      </a:r>
                    </a:p>
                  </a:txBody>
                  <a:tcPr>
                    <a:solidFill>
                      <a:schemeClr val="bg1"/>
                    </a:solidFill>
                  </a:tcPr>
                </a:tc>
                <a:tc>
                  <a:txBody>
                    <a:bodyPr/>
                    <a:lstStyle/>
                    <a:p>
                      <a:r>
                        <a:rPr lang="en-US" sz="2800" b="0" i="0" dirty="0">
                          <a:latin typeface="Gotham Book"/>
                          <a:cs typeface="Gotham Book"/>
                        </a:rPr>
                        <a:t>15</a:t>
                      </a:r>
                    </a:p>
                  </a:txBody>
                  <a:tcPr>
                    <a:solidFill>
                      <a:schemeClr val="bg1"/>
                    </a:solidFill>
                  </a:tcPr>
                </a:tc>
                <a:tc>
                  <a:txBody>
                    <a:bodyPr/>
                    <a:lstStyle/>
                    <a:p>
                      <a:r>
                        <a:rPr lang="en-US" sz="2800" b="0" i="0" dirty="0">
                          <a:latin typeface="Gotham Book"/>
                          <a:cs typeface="Gotham Book"/>
                        </a:rPr>
                        <a:t>10</a:t>
                      </a:r>
                    </a:p>
                  </a:txBody>
                  <a:tcPr>
                    <a:solidFill>
                      <a:schemeClr val="bg1"/>
                    </a:solidFill>
                  </a:tcPr>
                </a:tc>
                <a:tc>
                  <a:txBody>
                    <a:bodyPr/>
                    <a:lstStyle/>
                    <a:p>
                      <a:r>
                        <a:rPr lang="en-US" sz="2800" b="0" i="0" dirty="0">
                          <a:latin typeface="Gotham Book"/>
                          <a:cs typeface="Gotham Book"/>
                        </a:rPr>
                        <a:t>5</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5</a:t>
                      </a:r>
                    </a:p>
                  </a:txBody>
                  <a:tcPr>
                    <a:solidFill>
                      <a:schemeClr val="bg1"/>
                    </a:solidFill>
                  </a:tcPr>
                </a:tc>
                <a:tc>
                  <a:txBody>
                    <a:bodyPr/>
                    <a:lstStyle/>
                    <a:p>
                      <a:r>
                        <a:rPr lang="en-US" sz="2800" b="0" i="0" dirty="0">
                          <a:latin typeface="Gotham Book"/>
                          <a:cs typeface="Gotham Book"/>
                        </a:rPr>
                        <a:t>10</a:t>
                      </a:r>
                    </a:p>
                  </a:txBody>
                  <a:tcPr>
                    <a:solidFill>
                      <a:schemeClr val="bg1"/>
                    </a:solidFill>
                  </a:tcPr>
                </a:tc>
                <a:tc>
                  <a:txBody>
                    <a:bodyPr/>
                    <a:lstStyle/>
                    <a:p>
                      <a:r>
                        <a:rPr lang="en-US" sz="2800" b="0" i="0" dirty="0">
                          <a:latin typeface="Gotham Book"/>
                          <a:cs typeface="Gotham Book"/>
                        </a:rPr>
                        <a:t>15</a:t>
                      </a:r>
                    </a:p>
                  </a:txBody>
                  <a:tcPr>
                    <a:solidFill>
                      <a:schemeClr val="bg1"/>
                    </a:solidFill>
                  </a:tcPr>
                </a:tc>
                <a:tc>
                  <a:txBody>
                    <a:bodyPr/>
                    <a:lstStyle/>
                    <a:p>
                      <a:r>
                        <a:rPr lang="en-US" sz="2800" b="0" i="0" dirty="0">
                          <a:latin typeface="Gotham Book"/>
                          <a:cs typeface="Gotham Book"/>
                        </a:rPr>
                        <a:t>15</a:t>
                      </a:r>
                    </a:p>
                  </a:txBody>
                  <a:tcPr>
                    <a:solidFill>
                      <a:schemeClr val="bg1"/>
                    </a:solidFill>
                  </a:tcPr>
                </a:tc>
                <a:extLst>
                  <a:ext uri="{0D108BD9-81ED-4DB2-BD59-A6C34878D82A}">
                    <a16:rowId xmlns:a16="http://schemas.microsoft.com/office/drawing/2014/main" val="10004"/>
                  </a:ext>
                </a:extLst>
              </a:tr>
              <a:tr h="637065">
                <a:tc>
                  <a:txBody>
                    <a:bodyPr/>
                    <a:lstStyle/>
                    <a:p>
                      <a:r>
                        <a:rPr lang="en-US" sz="2800" b="0" i="0" dirty="0">
                          <a:latin typeface="Gotham Book"/>
                          <a:cs typeface="Gotham Book"/>
                        </a:rPr>
                        <a:t>Accounting</a:t>
                      </a:r>
                    </a:p>
                  </a:txBody>
                  <a:tcPr>
                    <a:solidFill>
                      <a:schemeClr val="bg1"/>
                    </a:solidFill>
                  </a:tcPr>
                </a:tc>
                <a:tc>
                  <a:txBody>
                    <a:bodyPr/>
                    <a:lstStyle/>
                    <a:p>
                      <a:r>
                        <a:rPr lang="en-US" sz="2800" b="0" i="0" dirty="0">
                          <a:latin typeface="Gotham Book"/>
                          <a:cs typeface="Gotham Book"/>
                        </a:rPr>
                        <a:t>1</a:t>
                      </a:r>
                    </a:p>
                  </a:txBody>
                  <a:tcPr>
                    <a:solidFill>
                      <a:schemeClr val="bg1"/>
                    </a:solidFill>
                  </a:tcPr>
                </a:tc>
                <a:tc>
                  <a:txBody>
                    <a:bodyPr/>
                    <a:lstStyle/>
                    <a:p>
                      <a:r>
                        <a:rPr lang="en-US" sz="2800" b="0" i="0" dirty="0">
                          <a:latin typeface="Gotham Book"/>
                          <a:cs typeface="Gotham Book"/>
                        </a:rPr>
                        <a:t>1</a:t>
                      </a:r>
                    </a:p>
                  </a:txBody>
                  <a:tcPr>
                    <a:solidFill>
                      <a:schemeClr val="bg1"/>
                    </a:solidFill>
                  </a:tcPr>
                </a:tc>
                <a:tc>
                  <a:txBody>
                    <a:bodyPr/>
                    <a:lstStyle/>
                    <a:p>
                      <a:r>
                        <a:rPr lang="en-US" sz="2800" b="0" i="0" dirty="0">
                          <a:latin typeface="Gotham Book"/>
                          <a:cs typeface="Gotham Book"/>
                        </a:rPr>
                        <a:t>1</a:t>
                      </a:r>
                    </a:p>
                  </a:txBody>
                  <a:tcPr>
                    <a:solidFill>
                      <a:schemeClr val="bg1"/>
                    </a:solidFill>
                  </a:tcPr>
                </a:tc>
                <a:tc>
                  <a:txBody>
                    <a:bodyPr/>
                    <a:lstStyle/>
                    <a:p>
                      <a:r>
                        <a:rPr lang="en-US" sz="2800" b="0" i="0" dirty="0">
                          <a:latin typeface="Gotham Book"/>
                          <a:cs typeface="Gotham Book"/>
                        </a:rPr>
                        <a:t>1</a:t>
                      </a:r>
                    </a:p>
                  </a:txBody>
                  <a:tcPr>
                    <a:solidFill>
                      <a:schemeClr val="bg1"/>
                    </a:solidFill>
                  </a:tcPr>
                </a:tc>
                <a:tc>
                  <a:txBody>
                    <a:bodyPr/>
                    <a:lstStyle/>
                    <a:p>
                      <a:r>
                        <a:rPr lang="en-US" sz="2800" b="0" i="0" dirty="0">
                          <a:latin typeface="Gotham Book"/>
                          <a:cs typeface="Gotham Book"/>
                        </a:rPr>
                        <a:t>1</a:t>
                      </a:r>
                    </a:p>
                  </a:txBody>
                  <a:tcPr>
                    <a:solidFill>
                      <a:schemeClr val="bg1"/>
                    </a:solidFill>
                  </a:tcPr>
                </a:tc>
                <a:tc>
                  <a:txBody>
                    <a:bodyPr/>
                    <a:lstStyle/>
                    <a:p>
                      <a:r>
                        <a:rPr lang="en-US" sz="2800" b="0" i="0" dirty="0">
                          <a:latin typeface="Gotham Book"/>
                          <a:cs typeface="Gotham Book"/>
                        </a:rPr>
                        <a:t>3</a:t>
                      </a:r>
                    </a:p>
                  </a:txBody>
                  <a:tcPr>
                    <a:solidFill>
                      <a:schemeClr val="bg1"/>
                    </a:solidFill>
                  </a:tcPr>
                </a:tc>
                <a:tc>
                  <a:txBody>
                    <a:bodyPr/>
                    <a:lstStyle/>
                    <a:p>
                      <a:r>
                        <a:rPr lang="en-US" sz="2800" b="0" i="0" dirty="0">
                          <a:latin typeface="Gotham Book"/>
                          <a:cs typeface="Gotham Book"/>
                        </a:rPr>
                        <a:t>3</a:t>
                      </a:r>
                    </a:p>
                  </a:txBody>
                  <a:tcPr>
                    <a:solidFill>
                      <a:schemeClr val="bg1"/>
                    </a:solidFill>
                  </a:tcPr>
                </a:tc>
                <a:tc>
                  <a:txBody>
                    <a:bodyPr/>
                    <a:lstStyle/>
                    <a:p>
                      <a:r>
                        <a:rPr lang="en-US" sz="2800" b="0" i="0" dirty="0">
                          <a:latin typeface="Gotham Book"/>
                          <a:cs typeface="Gotham Book"/>
                        </a:rPr>
                        <a:t>3</a:t>
                      </a:r>
                    </a:p>
                  </a:txBody>
                  <a:tcPr>
                    <a:solidFill>
                      <a:schemeClr val="bg1"/>
                    </a:solidFill>
                  </a:tcPr>
                </a:tc>
                <a:tc>
                  <a:txBody>
                    <a:bodyPr/>
                    <a:lstStyle/>
                    <a:p>
                      <a:r>
                        <a:rPr lang="en-US" sz="2800" b="0" i="0" dirty="0">
                          <a:latin typeface="Gotham Book"/>
                          <a:cs typeface="Gotham Book"/>
                        </a:rPr>
                        <a:t>3</a:t>
                      </a:r>
                    </a:p>
                  </a:txBody>
                  <a:tcPr>
                    <a:solidFill>
                      <a:schemeClr val="bg1"/>
                    </a:solidFill>
                  </a:tcPr>
                </a:tc>
                <a:tc>
                  <a:txBody>
                    <a:bodyPr/>
                    <a:lstStyle/>
                    <a:p>
                      <a:r>
                        <a:rPr lang="en-US" sz="2800" b="0" i="0" dirty="0">
                          <a:latin typeface="Gotham Book"/>
                          <a:cs typeface="Gotham Book"/>
                        </a:rPr>
                        <a:t>3</a:t>
                      </a:r>
                    </a:p>
                  </a:txBody>
                  <a:tcPr>
                    <a:solidFill>
                      <a:schemeClr val="bg1"/>
                    </a:solidFill>
                  </a:tcPr>
                </a:tc>
                <a:tc>
                  <a:txBody>
                    <a:bodyPr/>
                    <a:lstStyle/>
                    <a:p>
                      <a:r>
                        <a:rPr lang="en-US" sz="2800" b="0" i="0" dirty="0">
                          <a:latin typeface="Gotham Book"/>
                          <a:cs typeface="Gotham Book"/>
                        </a:rPr>
                        <a:t>3</a:t>
                      </a:r>
                    </a:p>
                  </a:txBody>
                  <a:tcPr>
                    <a:solidFill>
                      <a:schemeClr val="bg1"/>
                    </a:solidFill>
                  </a:tcPr>
                </a:tc>
                <a:tc>
                  <a:txBody>
                    <a:bodyPr/>
                    <a:lstStyle/>
                    <a:p>
                      <a:r>
                        <a:rPr lang="en-US" sz="2800" b="0" i="0" dirty="0">
                          <a:latin typeface="Gotham Book"/>
                          <a:cs typeface="Gotham Book"/>
                        </a:rPr>
                        <a:t>3</a:t>
                      </a:r>
                    </a:p>
                  </a:txBody>
                  <a:tcPr>
                    <a:solidFill>
                      <a:schemeClr val="bg1"/>
                    </a:solidFill>
                  </a:tcPr>
                </a:tc>
                <a:tc>
                  <a:txBody>
                    <a:bodyPr/>
                    <a:lstStyle/>
                    <a:p>
                      <a:r>
                        <a:rPr lang="en-US" sz="2800" b="0" i="0" dirty="0">
                          <a:latin typeface="Gotham Book"/>
                          <a:cs typeface="Gotham Book"/>
                        </a:rPr>
                        <a:t>3</a:t>
                      </a:r>
                    </a:p>
                  </a:txBody>
                  <a:tcPr>
                    <a:solidFill>
                      <a:schemeClr val="bg1"/>
                    </a:solidFill>
                  </a:tcPr>
                </a:tc>
                <a:tc>
                  <a:txBody>
                    <a:bodyPr/>
                    <a:lstStyle/>
                    <a:p>
                      <a:r>
                        <a:rPr lang="en-US" sz="2800" b="0" i="0" dirty="0">
                          <a:latin typeface="Gotham Book"/>
                          <a:cs typeface="Gotham Book"/>
                        </a:rPr>
                        <a:t>3</a:t>
                      </a:r>
                    </a:p>
                  </a:txBody>
                  <a:tcPr>
                    <a:solidFill>
                      <a:schemeClr val="bg1"/>
                    </a:solidFill>
                  </a:tcPr>
                </a:tc>
                <a:extLst>
                  <a:ext uri="{0D108BD9-81ED-4DB2-BD59-A6C34878D82A}">
                    <a16:rowId xmlns:a16="http://schemas.microsoft.com/office/drawing/2014/main" val="10005"/>
                  </a:ext>
                </a:extLst>
              </a:tr>
              <a:tr h="637065">
                <a:tc>
                  <a:txBody>
                    <a:bodyPr/>
                    <a:lstStyle/>
                    <a:p>
                      <a:r>
                        <a:rPr lang="en-US" sz="2800" b="0" i="0" dirty="0">
                          <a:latin typeface="Gotham Book"/>
                          <a:cs typeface="Gotham Book"/>
                        </a:rPr>
                        <a:t>Bucket </a:t>
                      </a:r>
                      <a:r>
                        <a:rPr lang="en-US" sz="2800" b="0" i="0" baseline="0" dirty="0">
                          <a:latin typeface="Gotham Book"/>
                          <a:cs typeface="Gotham Book"/>
                        </a:rPr>
                        <a:t>5</a:t>
                      </a:r>
                      <a:endParaRPr lang="en-US" sz="2800" b="0" i="0" dirty="0">
                        <a:latin typeface="Gotham Book"/>
                        <a:cs typeface="Gotham Book"/>
                      </a:endParaRPr>
                    </a:p>
                  </a:txBody>
                  <a:tcPr>
                    <a:solidFill>
                      <a:schemeClr val="bg1"/>
                    </a:solidFill>
                  </a:tcPr>
                </a:tc>
                <a:tc>
                  <a:txBody>
                    <a:bodyPr/>
                    <a:lstStyle/>
                    <a:p>
                      <a:r>
                        <a:rPr lang="en-US" sz="2800" b="0" i="0" dirty="0">
                          <a:latin typeface="Gotham Book"/>
                          <a:cs typeface="Gotham Book"/>
                        </a:rPr>
                        <a:t>25</a:t>
                      </a:r>
                    </a:p>
                  </a:txBody>
                  <a:tcPr>
                    <a:solidFill>
                      <a:schemeClr val="bg1"/>
                    </a:solidFill>
                  </a:tcPr>
                </a:tc>
                <a:tc>
                  <a:txBody>
                    <a:bodyPr/>
                    <a:lstStyle/>
                    <a:p>
                      <a:r>
                        <a:rPr lang="en-US" sz="2800" b="0" i="0" dirty="0">
                          <a:latin typeface="Gotham Book"/>
                          <a:cs typeface="Gotham Book"/>
                        </a:rPr>
                        <a:t>10</a:t>
                      </a:r>
                    </a:p>
                  </a:txBody>
                  <a:tcPr>
                    <a:solidFill>
                      <a:schemeClr val="bg1"/>
                    </a:solidFill>
                  </a:tcPr>
                </a:tc>
                <a:tc>
                  <a:txBody>
                    <a:bodyPr/>
                    <a:lstStyle/>
                    <a:p>
                      <a:r>
                        <a:rPr lang="en-US" sz="2800" b="0" i="0" dirty="0">
                          <a:latin typeface="Gotham Book"/>
                          <a:cs typeface="Gotham Book"/>
                        </a:rPr>
                        <a:t>5</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tc>
                  <a:txBody>
                    <a:bodyPr/>
                    <a:lstStyle/>
                    <a:p>
                      <a:r>
                        <a:rPr lang="en-US" sz="2800" b="0" i="0" dirty="0">
                          <a:latin typeface="Gotham Book"/>
                          <a:cs typeface="Gotham Book"/>
                        </a:rPr>
                        <a:t>0</a:t>
                      </a:r>
                    </a:p>
                  </a:txBody>
                  <a:tcPr>
                    <a:solidFill>
                      <a:schemeClr val="bg1"/>
                    </a:solidFill>
                  </a:tcPr>
                </a:tc>
                <a:extLst>
                  <a:ext uri="{0D108BD9-81ED-4DB2-BD59-A6C34878D82A}">
                    <a16:rowId xmlns:a16="http://schemas.microsoft.com/office/drawing/2014/main" val="10006"/>
                  </a:ext>
                </a:extLst>
              </a:tr>
              <a:tr h="637065">
                <a:tc>
                  <a:txBody>
                    <a:bodyPr/>
                    <a:lstStyle/>
                    <a:p>
                      <a:r>
                        <a:rPr lang="en-US" sz="2800" b="0" i="0" u="sng" baseline="0" dirty="0">
                          <a:latin typeface="Gotham Book"/>
                          <a:cs typeface="Gotham Book"/>
                        </a:rPr>
                        <a:t>Bucket 6</a:t>
                      </a:r>
                    </a:p>
                  </a:txBody>
                  <a:tcPr>
                    <a:solidFill>
                      <a:schemeClr val="bg1"/>
                    </a:solidFill>
                  </a:tcPr>
                </a:tc>
                <a:tc>
                  <a:txBody>
                    <a:bodyPr/>
                    <a:lstStyle/>
                    <a:p>
                      <a:r>
                        <a:rPr lang="en-US" sz="2800" b="0" i="0" u="sng" baseline="0" dirty="0">
                          <a:latin typeface="Gotham Book"/>
                          <a:cs typeface="Gotham Book"/>
                        </a:rPr>
                        <a:t>25</a:t>
                      </a:r>
                    </a:p>
                  </a:txBody>
                  <a:tcPr>
                    <a:solidFill>
                      <a:schemeClr val="bg1"/>
                    </a:solidFill>
                  </a:tcPr>
                </a:tc>
                <a:tc>
                  <a:txBody>
                    <a:bodyPr/>
                    <a:lstStyle/>
                    <a:p>
                      <a:r>
                        <a:rPr lang="en-US" sz="2800" b="0" i="0" u="sng" baseline="0" dirty="0">
                          <a:latin typeface="Gotham Book"/>
                          <a:cs typeface="Gotham Book"/>
                        </a:rPr>
                        <a:t>10</a:t>
                      </a:r>
                    </a:p>
                  </a:txBody>
                  <a:tcPr>
                    <a:solidFill>
                      <a:schemeClr val="bg1"/>
                    </a:solidFill>
                  </a:tcPr>
                </a:tc>
                <a:tc>
                  <a:txBody>
                    <a:bodyPr/>
                    <a:lstStyle/>
                    <a:p>
                      <a:r>
                        <a:rPr lang="en-US" sz="2800" b="0" i="0" u="sng" baseline="0" dirty="0">
                          <a:latin typeface="Gotham Book"/>
                          <a:cs typeface="Gotham Book"/>
                        </a:rPr>
                        <a:t>5</a:t>
                      </a:r>
                    </a:p>
                  </a:txBody>
                  <a:tcPr>
                    <a:solidFill>
                      <a:schemeClr val="bg1"/>
                    </a:solidFill>
                  </a:tcPr>
                </a:tc>
                <a:tc>
                  <a:txBody>
                    <a:bodyPr/>
                    <a:lstStyle/>
                    <a:p>
                      <a:r>
                        <a:rPr lang="en-US" sz="2800" b="0" i="0" u="sng" baseline="0" dirty="0">
                          <a:latin typeface="Gotham Book"/>
                          <a:cs typeface="Gotham Book"/>
                        </a:rPr>
                        <a:t>5</a:t>
                      </a:r>
                    </a:p>
                  </a:txBody>
                  <a:tcPr>
                    <a:solidFill>
                      <a:schemeClr val="bg1"/>
                    </a:solidFill>
                  </a:tcPr>
                </a:tc>
                <a:tc>
                  <a:txBody>
                    <a:bodyPr/>
                    <a:lstStyle/>
                    <a:p>
                      <a:r>
                        <a:rPr lang="en-US" sz="2800" b="0" i="0" u="sng" baseline="0" dirty="0">
                          <a:latin typeface="Gotham Book"/>
                          <a:cs typeface="Gotham Book"/>
                        </a:rPr>
                        <a:t>5</a:t>
                      </a:r>
                    </a:p>
                  </a:txBody>
                  <a:tcPr>
                    <a:solidFill>
                      <a:schemeClr val="bg1"/>
                    </a:solidFill>
                  </a:tcPr>
                </a:tc>
                <a:tc>
                  <a:txBody>
                    <a:bodyPr/>
                    <a:lstStyle/>
                    <a:p>
                      <a:r>
                        <a:rPr lang="en-US" sz="2800" b="0" i="0" u="sng" baseline="0" dirty="0">
                          <a:latin typeface="Gotham Book"/>
                          <a:cs typeface="Gotham Book"/>
                        </a:rPr>
                        <a:t>5</a:t>
                      </a:r>
                    </a:p>
                  </a:txBody>
                  <a:tcPr>
                    <a:solidFill>
                      <a:schemeClr val="bg1"/>
                    </a:solidFill>
                  </a:tcPr>
                </a:tc>
                <a:tc>
                  <a:txBody>
                    <a:bodyPr/>
                    <a:lstStyle/>
                    <a:p>
                      <a:r>
                        <a:rPr lang="en-US" sz="2800" b="0" i="0" u="sng" baseline="0" dirty="0">
                          <a:latin typeface="Gotham Book"/>
                          <a:cs typeface="Gotham Book"/>
                        </a:rPr>
                        <a:t>5</a:t>
                      </a:r>
                    </a:p>
                  </a:txBody>
                  <a:tcPr>
                    <a:solidFill>
                      <a:schemeClr val="bg1"/>
                    </a:solidFill>
                  </a:tcPr>
                </a:tc>
                <a:tc>
                  <a:txBody>
                    <a:bodyPr/>
                    <a:lstStyle/>
                    <a:p>
                      <a:r>
                        <a:rPr lang="en-US" sz="2800" b="0" i="0" u="sng" baseline="0" dirty="0">
                          <a:latin typeface="Gotham Book"/>
                          <a:cs typeface="Gotham Book"/>
                        </a:rPr>
                        <a:t>5</a:t>
                      </a:r>
                    </a:p>
                  </a:txBody>
                  <a:tcPr>
                    <a:solidFill>
                      <a:schemeClr val="bg1"/>
                    </a:solidFill>
                  </a:tcPr>
                </a:tc>
                <a:tc>
                  <a:txBody>
                    <a:bodyPr/>
                    <a:lstStyle/>
                    <a:p>
                      <a:r>
                        <a:rPr lang="en-US" sz="2800" b="0" i="0" u="sng" baseline="0" dirty="0">
                          <a:latin typeface="Gotham Book"/>
                          <a:cs typeface="Gotham Book"/>
                        </a:rPr>
                        <a:t>5</a:t>
                      </a:r>
                    </a:p>
                  </a:txBody>
                  <a:tcPr>
                    <a:solidFill>
                      <a:schemeClr val="bg1"/>
                    </a:solidFill>
                  </a:tcPr>
                </a:tc>
                <a:tc>
                  <a:txBody>
                    <a:bodyPr/>
                    <a:lstStyle/>
                    <a:p>
                      <a:r>
                        <a:rPr lang="en-US" sz="2800" b="0" i="0" u="sng" baseline="0" dirty="0">
                          <a:latin typeface="Gotham Book"/>
                          <a:cs typeface="Gotham Book"/>
                        </a:rPr>
                        <a:t>5</a:t>
                      </a:r>
                    </a:p>
                  </a:txBody>
                  <a:tcPr>
                    <a:solidFill>
                      <a:schemeClr val="bg1"/>
                    </a:solidFill>
                  </a:tcPr>
                </a:tc>
                <a:tc>
                  <a:txBody>
                    <a:bodyPr/>
                    <a:lstStyle/>
                    <a:p>
                      <a:r>
                        <a:rPr lang="en-US" sz="2800" b="0" i="0" u="sng" baseline="0" dirty="0">
                          <a:latin typeface="Gotham Book"/>
                          <a:cs typeface="Gotham Book"/>
                        </a:rPr>
                        <a:t>5</a:t>
                      </a:r>
                    </a:p>
                  </a:txBody>
                  <a:tcPr>
                    <a:solidFill>
                      <a:schemeClr val="bg1"/>
                    </a:solidFill>
                  </a:tcPr>
                </a:tc>
                <a:tc>
                  <a:txBody>
                    <a:bodyPr/>
                    <a:lstStyle/>
                    <a:p>
                      <a:r>
                        <a:rPr lang="en-US" sz="2800" b="0" i="0" u="sng" baseline="0" dirty="0">
                          <a:latin typeface="Gotham Book"/>
                          <a:cs typeface="Gotham Book"/>
                        </a:rPr>
                        <a:t>5</a:t>
                      </a:r>
                    </a:p>
                  </a:txBody>
                  <a:tcPr>
                    <a:solidFill>
                      <a:schemeClr val="bg1"/>
                    </a:solidFill>
                  </a:tcPr>
                </a:tc>
                <a:tc>
                  <a:txBody>
                    <a:bodyPr/>
                    <a:lstStyle/>
                    <a:p>
                      <a:r>
                        <a:rPr lang="en-US" sz="2800" b="0" i="0" u="sng" baseline="0" dirty="0">
                          <a:latin typeface="Gotham Book"/>
                          <a:cs typeface="Gotham Book"/>
                        </a:rPr>
                        <a:t>5</a:t>
                      </a:r>
                    </a:p>
                  </a:txBody>
                  <a:tcPr>
                    <a:solidFill>
                      <a:schemeClr val="bg1"/>
                    </a:solidFill>
                  </a:tcPr>
                </a:tc>
                <a:tc>
                  <a:txBody>
                    <a:bodyPr/>
                    <a:lstStyle/>
                    <a:p>
                      <a:r>
                        <a:rPr lang="en-US" sz="2800" b="0" i="0" u="sng" baseline="0" dirty="0">
                          <a:latin typeface="Gotham Book"/>
                          <a:cs typeface="Gotham Book"/>
                        </a:rPr>
                        <a:t>5</a:t>
                      </a:r>
                    </a:p>
                  </a:txBody>
                  <a:tcPr>
                    <a:solidFill>
                      <a:schemeClr val="bg1"/>
                    </a:solidFill>
                  </a:tcPr>
                </a:tc>
                <a:extLst>
                  <a:ext uri="{0D108BD9-81ED-4DB2-BD59-A6C34878D82A}">
                    <a16:rowId xmlns:a16="http://schemas.microsoft.com/office/drawing/2014/main" val="10007"/>
                  </a:ext>
                </a:extLst>
              </a:tr>
              <a:tr h="637065">
                <a:tc>
                  <a:txBody>
                    <a:bodyPr/>
                    <a:lstStyle/>
                    <a:p>
                      <a:r>
                        <a:rPr lang="en-US" sz="2800" b="1" i="0" u="dbl" baseline="0" dirty="0">
                          <a:latin typeface="Gotham Book"/>
                          <a:cs typeface="Gotham Book"/>
                        </a:rPr>
                        <a:t>Total</a:t>
                      </a:r>
                    </a:p>
                  </a:txBody>
                  <a:tcPr>
                    <a:solidFill>
                      <a:schemeClr val="bg1"/>
                    </a:solidFill>
                  </a:tcPr>
                </a:tc>
                <a:tc>
                  <a:txBody>
                    <a:bodyPr/>
                    <a:lstStyle/>
                    <a:p>
                      <a:r>
                        <a:rPr lang="en-US" sz="2800" b="1" i="0" u="dbl" baseline="0" dirty="0">
                          <a:latin typeface="Gotham Book"/>
                          <a:cs typeface="Gotham Book"/>
                        </a:rPr>
                        <a:t>$101</a:t>
                      </a:r>
                    </a:p>
                  </a:txBody>
                  <a:tcPr>
                    <a:solidFill>
                      <a:schemeClr val="bg1"/>
                    </a:solidFill>
                  </a:tcPr>
                </a:tc>
                <a:tc>
                  <a:txBody>
                    <a:bodyPr/>
                    <a:lstStyle/>
                    <a:p>
                      <a:r>
                        <a:rPr lang="en-US" sz="2800" b="1" i="0" u="dbl" baseline="0" dirty="0">
                          <a:latin typeface="Gotham Book"/>
                          <a:cs typeface="Gotham Book"/>
                        </a:rPr>
                        <a:t>66</a:t>
                      </a:r>
                    </a:p>
                  </a:txBody>
                  <a:tcPr>
                    <a:solidFill>
                      <a:schemeClr val="bg1"/>
                    </a:solidFill>
                  </a:tcPr>
                </a:tc>
                <a:tc>
                  <a:txBody>
                    <a:bodyPr/>
                    <a:lstStyle/>
                    <a:p>
                      <a:r>
                        <a:rPr lang="en-US" sz="2800" b="1" i="0" u="dbl" baseline="0" dirty="0">
                          <a:latin typeface="Gotham Book"/>
                          <a:cs typeface="Gotham Book"/>
                        </a:rPr>
                        <a:t>102</a:t>
                      </a:r>
                    </a:p>
                  </a:txBody>
                  <a:tcPr>
                    <a:solidFill>
                      <a:schemeClr val="bg1"/>
                    </a:solidFill>
                  </a:tcPr>
                </a:tc>
                <a:tc>
                  <a:txBody>
                    <a:bodyPr/>
                    <a:lstStyle/>
                    <a:p>
                      <a:r>
                        <a:rPr lang="en-US" sz="2800" b="1" i="0" u="dbl" baseline="0" dirty="0">
                          <a:latin typeface="Gotham Book"/>
                          <a:cs typeface="Gotham Book"/>
                        </a:rPr>
                        <a:t>41</a:t>
                      </a:r>
                    </a:p>
                  </a:txBody>
                  <a:tcPr>
                    <a:solidFill>
                      <a:schemeClr val="bg1"/>
                    </a:solidFill>
                  </a:tcPr>
                </a:tc>
                <a:tc>
                  <a:txBody>
                    <a:bodyPr/>
                    <a:lstStyle/>
                    <a:p>
                      <a:r>
                        <a:rPr lang="en-US" sz="2800" b="1" i="0" u="dbl" baseline="0" dirty="0">
                          <a:latin typeface="Gotham Book"/>
                          <a:cs typeface="Gotham Book"/>
                        </a:rPr>
                        <a:t>71</a:t>
                      </a:r>
                    </a:p>
                  </a:txBody>
                  <a:tcPr>
                    <a:solidFill>
                      <a:schemeClr val="bg1"/>
                    </a:solidFill>
                  </a:tcPr>
                </a:tc>
                <a:tc>
                  <a:txBody>
                    <a:bodyPr/>
                    <a:lstStyle/>
                    <a:p>
                      <a:r>
                        <a:rPr lang="en-US" sz="2800" b="1" i="0" u="dbl" baseline="0" dirty="0">
                          <a:latin typeface="Gotham Book"/>
                          <a:cs typeface="Gotham Book"/>
                        </a:rPr>
                        <a:t>73</a:t>
                      </a:r>
                    </a:p>
                  </a:txBody>
                  <a:tcPr>
                    <a:solidFill>
                      <a:schemeClr val="bg1"/>
                    </a:solidFill>
                  </a:tcPr>
                </a:tc>
                <a:tc>
                  <a:txBody>
                    <a:bodyPr/>
                    <a:lstStyle/>
                    <a:p>
                      <a:r>
                        <a:rPr lang="en-US" sz="2800" b="1" i="0" u="dbl" baseline="0" dirty="0">
                          <a:latin typeface="Gotham Book"/>
                          <a:cs typeface="Gotham Book"/>
                        </a:rPr>
                        <a:t>38</a:t>
                      </a:r>
                    </a:p>
                  </a:txBody>
                  <a:tcPr>
                    <a:solidFill>
                      <a:schemeClr val="bg1"/>
                    </a:solidFill>
                  </a:tcPr>
                </a:tc>
                <a:tc>
                  <a:txBody>
                    <a:bodyPr/>
                    <a:lstStyle/>
                    <a:p>
                      <a:r>
                        <a:rPr lang="en-US" sz="2800" b="1" i="0" u="dbl" baseline="0" dirty="0">
                          <a:latin typeface="Gotham Book"/>
                          <a:cs typeface="Gotham Book"/>
                        </a:rPr>
                        <a:t>38</a:t>
                      </a:r>
                    </a:p>
                  </a:txBody>
                  <a:tcPr>
                    <a:solidFill>
                      <a:schemeClr val="bg1"/>
                    </a:solidFill>
                  </a:tcPr>
                </a:tc>
                <a:tc>
                  <a:txBody>
                    <a:bodyPr/>
                    <a:lstStyle/>
                    <a:p>
                      <a:r>
                        <a:rPr lang="en-US" sz="2800" b="1" i="0" u="dbl" baseline="0" dirty="0">
                          <a:latin typeface="Gotham Book"/>
                          <a:cs typeface="Gotham Book"/>
                        </a:rPr>
                        <a:t>38</a:t>
                      </a:r>
                    </a:p>
                  </a:txBody>
                  <a:tcPr>
                    <a:solidFill>
                      <a:schemeClr val="bg1"/>
                    </a:solidFill>
                  </a:tcPr>
                </a:tc>
                <a:tc>
                  <a:txBody>
                    <a:bodyPr/>
                    <a:lstStyle/>
                    <a:p>
                      <a:r>
                        <a:rPr lang="en-US" sz="2800" b="1" i="0" u="dbl" baseline="0" dirty="0">
                          <a:latin typeface="Gotham Book"/>
                          <a:cs typeface="Gotham Book"/>
                        </a:rPr>
                        <a:t>58</a:t>
                      </a:r>
                    </a:p>
                  </a:txBody>
                  <a:tcPr>
                    <a:solidFill>
                      <a:schemeClr val="bg1"/>
                    </a:solidFill>
                  </a:tcPr>
                </a:tc>
                <a:tc>
                  <a:txBody>
                    <a:bodyPr/>
                    <a:lstStyle/>
                    <a:p>
                      <a:r>
                        <a:rPr lang="en-US" sz="2800" b="1" i="0" u="dbl" baseline="0" dirty="0">
                          <a:latin typeface="Gotham Book"/>
                          <a:cs typeface="Gotham Book"/>
                        </a:rPr>
                        <a:t>63</a:t>
                      </a:r>
                    </a:p>
                  </a:txBody>
                  <a:tcPr>
                    <a:solidFill>
                      <a:schemeClr val="bg1"/>
                    </a:solidFill>
                  </a:tcPr>
                </a:tc>
                <a:tc>
                  <a:txBody>
                    <a:bodyPr/>
                    <a:lstStyle/>
                    <a:p>
                      <a:r>
                        <a:rPr lang="en-US" sz="2800" b="1" i="0" u="dbl" baseline="0" dirty="0">
                          <a:latin typeface="Gotham Book"/>
                          <a:cs typeface="Gotham Book"/>
                        </a:rPr>
                        <a:t>68</a:t>
                      </a:r>
                    </a:p>
                  </a:txBody>
                  <a:tcPr>
                    <a:solidFill>
                      <a:schemeClr val="bg1"/>
                    </a:solidFill>
                  </a:tcPr>
                </a:tc>
                <a:tc>
                  <a:txBody>
                    <a:bodyPr/>
                    <a:lstStyle/>
                    <a:p>
                      <a:r>
                        <a:rPr lang="en-US" sz="2800" b="1" i="0" u="dbl" baseline="0" dirty="0">
                          <a:latin typeface="Gotham Book"/>
                          <a:cs typeface="Gotham Book"/>
                        </a:rPr>
                        <a:t>58</a:t>
                      </a:r>
                    </a:p>
                  </a:txBody>
                  <a:tcPr>
                    <a:solidFill>
                      <a:schemeClr val="bg1"/>
                    </a:solidFill>
                  </a:tcPr>
                </a:tc>
                <a:tc>
                  <a:txBody>
                    <a:bodyPr/>
                    <a:lstStyle/>
                    <a:p>
                      <a:r>
                        <a:rPr lang="en-US" sz="2800" b="1" i="0" u="dbl" baseline="0" dirty="0">
                          <a:latin typeface="Gotham Book"/>
                          <a:cs typeface="Gotham Book"/>
                        </a:rPr>
                        <a:t>58</a:t>
                      </a:r>
                    </a:p>
                  </a:txBody>
                  <a:tcPr>
                    <a:solidFill>
                      <a:schemeClr val="bg1"/>
                    </a:solidFill>
                  </a:tcPr>
                </a:tc>
                <a:extLst>
                  <a:ext uri="{0D108BD9-81ED-4DB2-BD59-A6C34878D82A}">
                    <a16:rowId xmlns:a16="http://schemas.microsoft.com/office/drawing/2014/main" val="10008"/>
                  </a:ext>
                </a:extLst>
              </a:tr>
              <a:tr h="637065">
                <a:tc>
                  <a:txBody>
                    <a:bodyPr/>
                    <a:lstStyle/>
                    <a:p>
                      <a:r>
                        <a:rPr lang="en-US" sz="2800" b="0" i="0" dirty="0">
                          <a:latin typeface="Gotham Book"/>
                          <a:cs typeface="Gotham Book"/>
                        </a:rPr>
                        <a:t>Cash Balance</a:t>
                      </a:r>
                    </a:p>
                  </a:txBody>
                  <a:tcPr>
                    <a:solidFill>
                      <a:schemeClr val="bg1"/>
                    </a:solidFill>
                  </a:tcPr>
                </a:tc>
                <a:tc>
                  <a:txBody>
                    <a:bodyPr/>
                    <a:lstStyle/>
                    <a:p>
                      <a:r>
                        <a:rPr lang="en-US" sz="2800" b="0" i="0" dirty="0">
                          <a:latin typeface="Gotham Book"/>
                          <a:cs typeface="Gotham Book"/>
                        </a:rPr>
                        <a:t>899</a:t>
                      </a:r>
                    </a:p>
                  </a:txBody>
                  <a:tcPr>
                    <a:solidFill>
                      <a:schemeClr val="bg1"/>
                    </a:solidFill>
                  </a:tcPr>
                </a:tc>
                <a:tc>
                  <a:txBody>
                    <a:bodyPr/>
                    <a:lstStyle/>
                    <a:p>
                      <a:r>
                        <a:rPr lang="en-US" sz="2800" b="0" i="0" dirty="0">
                          <a:latin typeface="Gotham Book"/>
                          <a:cs typeface="Gotham Book"/>
                        </a:rPr>
                        <a:t>833</a:t>
                      </a:r>
                    </a:p>
                  </a:txBody>
                  <a:tcPr>
                    <a:solidFill>
                      <a:schemeClr val="bg1"/>
                    </a:solidFill>
                  </a:tcPr>
                </a:tc>
                <a:tc>
                  <a:txBody>
                    <a:bodyPr/>
                    <a:lstStyle/>
                    <a:p>
                      <a:r>
                        <a:rPr lang="en-US" sz="2800" b="0" i="0" dirty="0">
                          <a:latin typeface="Gotham Book"/>
                          <a:cs typeface="Gotham Book"/>
                        </a:rPr>
                        <a:t>731</a:t>
                      </a:r>
                    </a:p>
                  </a:txBody>
                  <a:tcPr>
                    <a:solidFill>
                      <a:schemeClr val="bg1"/>
                    </a:solidFill>
                  </a:tcPr>
                </a:tc>
                <a:tc>
                  <a:txBody>
                    <a:bodyPr/>
                    <a:lstStyle/>
                    <a:p>
                      <a:r>
                        <a:rPr lang="en-US" sz="2800" b="0" i="0" dirty="0">
                          <a:latin typeface="Gotham Book"/>
                          <a:cs typeface="Gotham Book"/>
                        </a:rPr>
                        <a:t>690</a:t>
                      </a:r>
                    </a:p>
                  </a:txBody>
                  <a:tcPr>
                    <a:solidFill>
                      <a:schemeClr val="bg1"/>
                    </a:solidFill>
                  </a:tcPr>
                </a:tc>
                <a:tc>
                  <a:txBody>
                    <a:bodyPr/>
                    <a:lstStyle/>
                    <a:p>
                      <a:r>
                        <a:rPr lang="en-US" sz="2800" b="0" i="0" dirty="0">
                          <a:latin typeface="Gotham Book"/>
                          <a:cs typeface="Gotham Book"/>
                        </a:rPr>
                        <a:t>619</a:t>
                      </a:r>
                    </a:p>
                  </a:txBody>
                  <a:tcPr>
                    <a:solidFill>
                      <a:schemeClr val="bg1"/>
                    </a:solidFill>
                  </a:tcPr>
                </a:tc>
                <a:tc>
                  <a:txBody>
                    <a:bodyPr/>
                    <a:lstStyle/>
                    <a:p>
                      <a:r>
                        <a:rPr lang="en-US" sz="2800" b="0" i="0" dirty="0">
                          <a:latin typeface="Gotham Book"/>
                          <a:cs typeface="Gotham Book"/>
                        </a:rPr>
                        <a:t>546</a:t>
                      </a:r>
                    </a:p>
                  </a:txBody>
                  <a:tcPr>
                    <a:solidFill>
                      <a:schemeClr val="bg1"/>
                    </a:solidFill>
                  </a:tcPr>
                </a:tc>
                <a:tc>
                  <a:txBody>
                    <a:bodyPr/>
                    <a:lstStyle/>
                    <a:p>
                      <a:r>
                        <a:rPr lang="en-US" sz="2800" b="0" i="0" dirty="0">
                          <a:latin typeface="Gotham Book"/>
                          <a:cs typeface="Gotham Book"/>
                        </a:rPr>
                        <a:t>508</a:t>
                      </a:r>
                    </a:p>
                  </a:txBody>
                  <a:tcPr>
                    <a:solidFill>
                      <a:schemeClr val="bg1"/>
                    </a:solidFill>
                  </a:tcPr>
                </a:tc>
                <a:tc>
                  <a:txBody>
                    <a:bodyPr/>
                    <a:lstStyle/>
                    <a:p>
                      <a:r>
                        <a:rPr lang="en-US" sz="2800" b="0" i="0" dirty="0">
                          <a:latin typeface="Gotham Book"/>
                          <a:cs typeface="Gotham Book"/>
                        </a:rPr>
                        <a:t>470</a:t>
                      </a:r>
                    </a:p>
                  </a:txBody>
                  <a:tcPr>
                    <a:solidFill>
                      <a:schemeClr val="bg1"/>
                    </a:solidFill>
                  </a:tcPr>
                </a:tc>
                <a:tc>
                  <a:txBody>
                    <a:bodyPr/>
                    <a:lstStyle/>
                    <a:p>
                      <a:r>
                        <a:rPr lang="en-US" sz="2800" b="0" i="0" dirty="0">
                          <a:latin typeface="Gotham Book"/>
                          <a:cs typeface="Gotham Book"/>
                        </a:rPr>
                        <a:t>432</a:t>
                      </a:r>
                    </a:p>
                  </a:txBody>
                  <a:tcPr>
                    <a:solidFill>
                      <a:schemeClr val="bg1"/>
                    </a:solidFill>
                  </a:tcPr>
                </a:tc>
                <a:tc>
                  <a:txBody>
                    <a:bodyPr/>
                    <a:lstStyle/>
                    <a:p>
                      <a:r>
                        <a:rPr lang="en-US" sz="2800" b="0" i="0" dirty="0">
                          <a:latin typeface="Gotham Book"/>
                          <a:cs typeface="Gotham Book"/>
                        </a:rPr>
                        <a:t>374</a:t>
                      </a:r>
                    </a:p>
                  </a:txBody>
                  <a:tcPr>
                    <a:solidFill>
                      <a:schemeClr val="bg1"/>
                    </a:solidFill>
                  </a:tcPr>
                </a:tc>
                <a:tc>
                  <a:txBody>
                    <a:bodyPr/>
                    <a:lstStyle/>
                    <a:p>
                      <a:r>
                        <a:rPr lang="en-US" sz="2800" b="0" i="0" dirty="0">
                          <a:latin typeface="Gotham Book"/>
                          <a:cs typeface="Gotham Book"/>
                        </a:rPr>
                        <a:t>311</a:t>
                      </a:r>
                    </a:p>
                  </a:txBody>
                  <a:tcPr>
                    <a:solidFill>
                      <a:schemeClr val="bg1"/>
                    </a:solidFill>
                  </a:tcPr>
                </a:tc>
                <a:tc>
                  <a:txBody>
                    <a:bodyPr/>
                    <a:lstStyle/>
                    <a:p>
                      <a:r>
                        <a:rPr lang="en-US" sz="2800" b="0" i="0" dirty="0">
                          <a:latin typeface="Gotham Book"/>
                          <a:cs typeface="Gotham Book"/>
                        </a:rPr>
                        <a:t>243</a:t>
                      </a:r>
                    </a:p>
                  </a:txBody>
                  <a:tcPr>
                    <a:solidFill>
                      <a:schemeClr val="bg1"/>
                    </a:solidFill>
                  </a:tcPr>
                </a:tc>
                <a:tc>
                  <a:txBody>
                    <a:bodyPr/>
                    <a:lstStyle/>
                    <a:p>
                      <a:r>
                        <a:rPr lang="en-US" sz="2800" b="0" i="0" dirty="0">
                          <a:latin typeface="Gotham Book"/>
                          <a:cs typeface="Gotham Book"/>
                        </a:rPr>
                        <a:t>185</a:t>
                      </a:r>
                    </a:p>
                  </a:txBody>
                  <a:tcPr>
                    <a:solidFill>
                      <a:schemeClr val="bg1"/>
                    </a:solidFill>
                  </a:tcPr>
                </a:tc>
                <a:tc>
                  <a:txBody>
                    <a:bodyPr/>
                    <a:lstStyle/>
                    <a:p>
                      <a:r>
                        <a:rPr lang="en-US" sz="2800" b="0" i="0" dirty="0">
                          <a:latin typeface="Gotham Book"/>
                          <a:cs typeface="Gotham Book"/>
                        </a:rPr>
                        <a:t>127</a:t>
                      </a:r>
                    </a:p>
                  </a:txBody>
                  <a:tcPr>
                    <a:solidFill>
                      <a:schemeClr val="bg1"/>
                    </a:solidFill>
                  </a:tcPr>
                </a:tc>
                <a:extLst>
                  <a:ext uri="{0D108BD9-81ED-4DB2-BD59-A6C34878D82A}">
                    <a16:rowId xmlns:a16="http://schemas.microsoft.com/office/drawing/2014/main" val="10009"/>
                  </a:ext>
                </a:extLst>
              </a:tr>
            </a:tbl>
          </a:graphicData>
        </a:graphic>
      </p:graphicFrame>
      <p:sp>
        <p:nvSpPr>
          <p:cNvPr id="3" name="TextBox 2"/>
          <p:cNvSpPr txBox="1"/>
          <p:nvPr/>
        </p:nvSpPr>
        <p:spPr>
          <a:xfrm>
            <a:off x="1549393" y="11219417"/>
            <a:ext cx="7971125" cy="523220"/>
          </a:xfrm>
          <a:prstGeom prst="rect">
            <a:avLst/>
          </a:prstGeom>
          <a:noFill/>
        </p:spPr>
        <p:txBody>
          <a:bodyPr wrap="square" rtlCol="0">
            <a:spAutoFit/>
          </a:bodyPr>
          <a:lstStyle/>
          <a:p>
            <a:r>
              <a:rPr lang="en-US" sz="2800" dirty="0">
                <a:latin typeface="Gotham Bold"/>
                <a:cs typeface="Gotham Bold"/>
              </a:rPr>
              <a:t>***In thousands &amp; Assuming Raise of $1M</a:t>
            </a:r>
          </a:p>
        </p:txBody>
      </p:sp>
      <p:sp>
        <p:nvSpPr>
          <p:cNvPr id="4" name="Rectangle 3"/>
          <p:cNvSpPr/>
          <p:nvPr/>
        </p:nvSpPr>
        <p:spPr>
          <a:xfrm>
            <a:off x="9520518" y="11219417"/>
            <a:ext cx="14549718" cy="1815882"/>
          </a:xfrm>
          <a:prstGeom prst="rect">
            <a:avLst/>
          </a:prstGeom>
        </p:spPr>
        <p:txBody>
          <a:bodyPr wrap="square">
            <a:spAutoFit/>
          </a:bodyPr>
          <a:lstStyle/>
          <a:p>
            <a:r>
              <a:rPr lang="en-US" sz="2800" dirty="0">
                <a:latin typeface="Gotham Bold"/>
                <a:cs typeface="Gotham Bold"/>
              </a:rPr>
              <a:t>Company Will Achieve the following milestones</a:t>
            </a:r>
          </a:p>
          <a:p>
            <a:pPr marL="514350" indent="-514350">
              <a:buFont typeface="+mj-lt"/>
              <a:buAutoNum type="arabicPeriod"/>
            </a:pPr>
            <a:r>
              <a:rPr lang="en-US" sz="2800" dirty="0">
                <a:latin typeface="Gotham Bold"/>
                <a:cs typeface="Gotham Bold"/>
              </a:rPr>
              <a:t>5 Paid Betas by June 2017</a:t>
            </a:r>
          </a:p>
          <a:p>
            <a:pPr marL="514350" indent="-514350">
              <a:buFont typeface="+mj-lt"/>
              <a:buAutoNum type="arabicPeriod"/>
            </a:pPr>
            <a:r>
              <a:rPr lang="en-US" sz="2800" dirty="0">
                <a:latin typeface="Gotham Bold"/>
                <a:cs typeface="Gotham Bold"/>
              </a:rPr>
              <a:t>Hire CTO by February 2018</a:t>
            </a:r>
          </a:p>
          <a:p>
            <a:pPr marL="514350" indent="-514350">
              <a:buFont typeface="+mj-lt"/>
              <a:buAutoNum type="arabicPeriod"/>
            </a:pPr>
            <a:r>
              <a:rPr lang="en-US" sz="2800" dirty="0">
                <a:latin typeface="Gotham Bold"/>
                <a:cs typeface="Gotham Bold"/>
              </a:rPr>
              <a:t>Validate Value of Date with customers by January 2018</a:t>
            </a:r>
          </a:p>
        </p:txBody>
      </p:sp>
    </p:spTree>
    <p:extLst>
      <p:ext uri="{BB962C8B-B14F-4D97-AF65-F5344CB8AC3E}">
        <p14:creationId xmlns:p14="http://schemas.microsoft.com/office/powerpoint/2010/main" val="674352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614" y="1022958"/>
            <a:ext cx="21948458" cy="2286000"/>
          </a:xfrm>
        </p:spPr>
        <p:txBody>
          <a:bodyPr/>
          <a:lstStyle/>
          <a:p>
            <a:pPr>
              <a:lnSpc>
                <a:spcPct val="90000"/>
              </a:lnSpc>
            </a:pPr>
            <a:r>
              <a:rPr lang="en-US" dirty="0">
                <a:latin typeface="Gotham Bold"/>
                <a:cs typeface="Gotham Bold"/>
              </a:rPr>
              <a:t>COMPANY</a:t>
            </a:r>
            <a:br>
              <a:rPr lang="en-US" dirty="0">
                <a:latin typeface="Gotham Bold"/>
                <a:cs typeface="Gotham Bold"/>
              </a:rPr>
            </a:br>
            <a:r>
              <a:rPr lang="en-US" dirty="0">
                <a:solidFill>
                  <a:srgbClr val="15AAD6"/>
                </a:solidFill>
                <a:latin typeface="Gotham Bold"/>
                <a:cs typeface="Gotham Bold"/>
              </a:rPr>
              <a:t>MILESTONES</a:t>
            </a:r>
          </a:p>
        </p:txBody>
      </p:sp>
      <p:sp>
        <p:nvSpPr>
          <p:cNvPr id="3" name="Content Placeholder 2"/>
          <p:cNvSpPr>
            <a:spLocks noGrp="1"/>
          </p:cNvSpPr>
          <p:nvPr>
            <p:ph idx="1"/>
          </p:nvPr>
        </p:nvSpPr>
        <p:spPr>
          <a:xfrm>
            <a:off x="1207247" y="3603130"/>
            <a:ext cx="11441953" cy="9624950"/>
          </a:xfrm>
        </p:spPr>
        <p:txBody>
          <a:bodyPr>
            <a:noAutofit/>
          </a:bodyPr>
          <a:lstStyle/>
          <a:p>
            <a:pPr marL="742950" indent="-742950">
              <a:lnSpc>
                <a:spcPct val="120000"/>
              </a:lnSpc>
              <a:spcBef>
                <a:spcPts val="0"/>
              </a:spcBef>
              <a:spcAft>
                <a:spcPts val="1200"/>
              </a:spcAft>
            </a:pPr>
            <a:r>
              <a:rPr lang="en-US" sz="3600" dirty="0"/>
              <a:t>Include a historical milestone chart to illustrate key progress to date</a:t>
            </a:r>
          </a:p>
          <a:p>
            <a:pPr marL="742950" indent="-742950">
              <a:lnSpc>
                <a:spcPct val="120000"/>
              </a:lnSpc>
              <a:spcBef>
                <a:spcPts val="0"/>
              </a:spcBef>
              <a:spcAft>
                <a:spcPts val="1200"/>
              </a:spcAft>
            </a:pPr>
            <a:r>
              <a:rPr lang="en-US" sz="3600" dirty="0"/>
              <a:t>How has the company been funded? (and total cash consumed)</a:t>
            </a:r>
          </a:p>
          <a:p>
            <a:pPr marL="742950" indent="-742950">
              <a:lnSpc>
                <a:spcPct val="120000"/>
              </a:lnSpc>
              <a:spcBef>
                <a:spcPts val="0"/>
              </a:spcBef>
              <a:spcAft>
                <a:spcPts val="1200"/>
              </a:spcAft>
            </a:pPr>
            <a:r>
              <a:rPr lang="en-US" sz="3600" dirty="0"/>
              <a:t>Include a projected milestone chart to illustrate future objectives including and beyond this particular fundraise</a:t>
            </a:r>
          </a:p>
          <a:p>
            <a:pPr marL="742950" indent="-742950">
              <a:lnSpc>
                <a:spcPct val="120000"/>
              </a:lnSpc>
              <a:spcBef>
                <a:spcPts val="0"/>
              </a:spcBef>
              <a:spcAft>
                <a:spcPts val="1200"/>
              </a:spcAft>
            </a:pPr>
            <a:r>
              <a:rPr lang="en-US" sz="3600" dirty="0"/>
              <a:t>This chart will tie to all assumptions in the presentation</a:t>
            </a:r>
          </a:p>
          <a:p>
            <a:pPr marL="742950" indent="-742950">
              <a:lnSpc>
                <a:spcPct val="120000"/>
              </a:lnSpc>
              <a:spcBef>
                <a:spcPts val="0"/>
              </a:spcBef>
              <a:spcAft>
                <a:spcPts val="1200"/>
              </a:spcAft>
            </a:pPr>
            <a:r>
              <a:rPr lang="en-US" sz="3600" dirty="0">
                <a:solidFill>
                  <a:srgbClr val="15AAD6"/>
                </a:solidFill>
              </a:rPr>
              <a:t>Include these key milestones:</a:t>
            </a:r>
          </a:p>
          <a:p>
            <a:pPr marL="1273175" lvl="1" indent="-571500">
              <a:spcBef>
                <a:spcPts val="0"/>
              </a:spcBef>
              <a:spcAft>
                <a:spcPts val="1200"/>
              </a:spcAft>
              <a:buFont typeface="Arial"/>
              <a:buChar char="•"/>
              <a:tabLst>
                <a:tab pos="1092200" algn="l"/>
              </a:tabLst>
            </a:pPr>
            <a:r>
              <a:rPr lang="en-US" sz="2800" dirty="0"/>
              <a:t>Company formation, key personnel</a:t>
            </a:r>
          </a:p>
          <a:p>
            <a:pPr marL="1273175" lvl="1" indent="-571500">
              <a:spcBef>
                <a:spcPts val="0"/>
              </a:spcBef>
              <a:spcAft>
                <a:spcPts val="1200"/>
              </a:spcAft>
              <a:buFont typeface="Arial"/>
              <a:buChar char="•"/>
              <a:tabLst>
                <a:tab pos="1092200" algn="l"/>
              </a:tabLst>
            </a:pPr>
            <a:r>
              <a:rPr lang="en-US" sz="2800" dirty="0"/>
              <a:t>Technology or product achievements</a:t>
            </a:r>
          </a:p>
          <a:p>
            <a:pPr marL="1273175" lvl="1" indent="-571500">
              <a:spcBef>
                <a:spcPts val="0"/>
              </a:spcBef>
              <a:spcAft>
                <a:spcPts val="1200"/>
              </a:spcAft>
              <a:buFont typeface="Arial"/>
              <a:buChar char="•"/>
              <a:tabLst>
                <a:tab pos="1092200" algn="l"/>
              </a:tabLst>
            </a:pPr>
            <a:r>
              <a:rPr lang="en-US" sz="2800" dirty="0"/>
              <a:t>Any paying customers and/or paying beta customers </a:t>
            </a:r>
          </a:p>
          <a:p>
            <a:pPr marL="1273175" lvl="1" indent="-571500">
              <a:spcBef>
                <a:spcPts val="0"/>
              </a:spcBef>
              <a:spcAft>
                <a:spcPts val="1200"/>
              </a:spcAft>
              <a:buFont typeface="Arial"/>
              <a:buChar char="•"/>
              <a:tabLst>
                <a:tab pos="1092200" algn="l"/>
              </a:tabLst>
            </a:pPr>
            <a:r>
              <a:rPr lang="en-US" sz="2800" dirty="0"/>
              <a:t>Future investments required for go-to-market…Make sure to show time needed to raise next round!!!</a:t>
            </a:r>
          </a:p>
          <a:p>
            <a:pPr marL="1273175" lvl="1" indent="-571500">
              <a:spcBef>
                <a:spcPts val="0"/>
              </a:spcBef>
              <a:spcAft>
                <a:spcPts val="1200"/>
              </a:spcAft>
              <a:buFont typeface="Arial"/>
              <a:buChar char="•"/>
              <a:tabLst>
                <a:tab pos="1092200" algn="l"/>
              </a:tabLst>
            </a:pPr>
            <a:endParaRPr lang="en-US" sz="2800" dirty="0"/>
          </a:p>
        </p:txBody>
      </p:sp>
      <p:pic>
        <p:nvPicPr>
          <p:cNvPr id="10" name="Picture 9" descr="8223450912_e4a4118f4c_o.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103557" y="0"/>
            <a:ext cx="11283618" cy="13716000"/>
          </a:xfrm>
          <a:prstGeom prst="rect">
            <a:avLst/>
          </a:prstGeom>
        </p:spPr>
      </p:pic>
    </p:spTree>
    <p:extLst>
      <p:ext uri="{BB962C8B-B14F-4D97-AF65-F5344CB8AC3E}">
        <p14:creationId xmlns:p14="http://schemas.microsoft.com/office/powerpoint/2010/main" val="4046276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solidFill>
                  <a:srgbClr val="15AAD6"/>
                </a:solidFill>
                <a:latin typeface="Gotham Bold"/>
                <a:cs typeface="Gotham Bold"/>
              </a:rPr>
              <a:t>EXAMPLE:</a:t>
            </a:r>
            <a:r>
              <a:rPr lang="en-US" dirty="0">
                <a:latin typeface="Gotham Bold"/>
                <a:cs typeface="Gotham Bold"/>
              </a:rPr>
              <a:t> MILESTONES CHART</a:t>
            </a:r>
          </a:p>
        </p:txBody>
      </p:sp>
      <p:graphicFrame>
        <p:nvGraphicFramePr>
          <p:cNvPr id="2" name="Table 1"/>
          <p:cNvGraphicFramePr>
            <a:graphicFrameLocks noGrp="1"/>
          </p:cNvGraphicFramePr>
          <p:nvPr>
            <p:extLst>
              <p:ext uri="{D42A27DB-BD31-4B8C-83A1-F6EECF244321}">
                <p14:modId xmlns:p14="http://schemas.microsoft.com/office/powerpoint/2010/main" val="411982904"/>
              </p:ext>
            </p:extLst>
          </p:nvPr>
        </p:nvGraphicFramePr>
        <p:xfrm>
          <a:off x="1549400" y="2587626"/>
          <a:ext cx="19761200" cy="9355293"/>
        </p:xfrm>
        <a:graphic>
          <a:graphicData uri="http://schemas.openxmlformats.org/drawingml/2006/table">
            <a:tbl>
              <a:tblPr firstRow="1" bandRow="1">
                <a:tableStyleId>{3C2FFA5D-87B4-456A-9821-1D502468CF0F}</a:tableStyleId>
              </a:tblPr>
              <a:tblGrid>
                <a:gridCol w="8088012">
                  <a:extLst>
                    <a:ext uri="{9D8B030D-6E8A-4147-A177-3AD203B41FA5}">
                      <a16:colId xmlns:a16="http://schemas.microsoft.com/office/drawing/2014/main" val="20000"/>
                    </a:ext>
                  </a:extLst>
                </a:gridCol>
                <a:gridCol w="979788">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939800">
                  <a:extLst>
                    <a:ext uri="{9D8B030D-6E8A-4147-A177-3AD203B41FA5}">
                      <a16:colId xmlns:a16="http://schemas.microsoft.com/office/drawing/2014/main" val="20003"/>
                    </a:ext>
                  </a:extLst>
                </a:gridCol>
                <a:gridCol w="10922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939800">
                  <a:extLst>
                    <a:ext uri="{9D8B030D-6E8A-4147-A177-3AD203B41FA5}">
                      <a16:colId xmlns:a16="http://schemas.microsoft.com/office/drawing/2014/main" val="20007"/>
                    </a:ext>
                  </a:extLst>
                </a:gridCol>
                <a:gridCol w="1066800">
                  <a:extLst>
                    <a:ext uri="{9D8B030D-6E8A-4147-A177-3AD203B41FA5}">
                      <a16:colId xmlns:a16="http://schemas.microsoft.com/office/drawing/2014/main" val="20008"/>
                    </a:ext>
                  </a:extLst>
                </a:gridCol>
                <a:gridCol w="990600">
                  <a:extLst>
                    <a:ext uri="{9D8B030D-6E8A-4147-A177-3AD203B41FA5}">
                      <a16:colId xmlns:a16="http://schemas.microsoft.com/office/drawing/2014/main" val="20009"/>
                    </a:ext>
                  </a:extLst>
                </a:gridCol>
                <a:gridCol w="939800">
                  <a:extLst>
                    <a:ext uri="{9D8B030D-6E8A-4147-A177-3AD203B41FA5}">
                      <a16:colId xmlns:a16="http://schemas.microsoft.com/office/drawing/2014/main" val="20010"/>
                    </a:ext>
                  </a:extLst>
                </a:gridCol>
                <a:gridCol w="914400">
                  <a:extLst>
                    <a:ext uri="{9D8B030D-6E8A-4147-A177-3AD203B41FA5}">
                      <a16:colId xmlns:a16="http://schemas.microsoft.com/office/drawing/2014/main" val="20011"/>
                    </a:ext>
                  </a:extLst>
                </a:gridCol>
                <a:gridCol w="889000">
                  <a:extLst>
                    <a:ext uri="{9D8B030D-6E8A-4147-A177-3AD203B41FA5}">
                      <a16:colId xmlns:a16="http://schemas.microsoft.com/office/drawing/2014/main" val="20012"/>
                    </a:ext>
                  </a:extLst>
                </a:gridCol>
              </a:tblGrid>
              <a:tr h="821479">
                <a:tc>
                  <a:txBody>
                    <a:bodyPr/>
                    <a:lstStyle/>
                    <a:p>
                      <a:endParaRPr lang="en-US" b="0" i="0" dirty="0">
                        <a:latin typeface="Gotham Bold"/>
                        <a:cs typeface="Gotham Bold"/>
                      </a:endParaRPr>
                    </a:p>
                  </a:txBody>
                  <a:tcPr anchor="ctr" anchorCtr="1">
                    <a:solidFill>
                      <a:srgbClr val="08435B"/>
                    </a:solidFill>
                  </a:tcPr>
                </a:tc>
                <a:tc gridSpan="3">
                  <a:txBody>
                    <a:bodyPr/>
                    <a:lstStyle/>
                    <a:p>
                      <a:r>
                        <a:rPr lang="en-US" sz="3200" b="0" i="0" dirty="0">
                          <a:latin typeface="Gotham Bold"/>
                          <a:cs typeface="Gotham Bold"/>
                        </a:rPr>
                        <a:t>2014</a:t>
                      </a:r>
                    </a:p>
                  </a:txBody>
                  <a:tcPr anchor="ctr" anchorCtr="1">
                    <a:solidFill>
                      <a:srgbClr val="08435B"/>
                    </a:solidFill>
                  </a:tcPr>
                </a:tc>
                <a:tc hMerge="1">
                  <a:txBody>
                    <a:bodyPr/>
                    <a:lstStyle/>
                    <a:p>
                      <a:endParaRPr lang="en-US" dirty="0"/>
                    </a:p>
                  </a:txBody>
                  <a:tcPr>
                    <a:solidFill>
                      <a:srgbClr val="08435B"/>
                    </a:solidFill>
                  </a:tcPr>
                </a:tc>
                <a:tc hMerge="1">
                  <a:txBody>
                    <a:bodyPr/>
                    <a:lstStyle/>
                    <a:p>
                      <a:endParaRPr lang="en-US" dirty="0"/>
                    </a:p>
                  </a:txBody>
                  <a:tcPr>
                    <a:solidFill>
                      <a:srgbClr val="08435B"/>
                    </a:solidFill>
                  </a:tcPr>
                </a:tc>
                <a:tc gridSpan="3">
                  <a:txBody>
                    <a:bodyPr/>
                    <a:lstStyle/>
                    <a:p>
                      <a:r>
                        <a:rPr lang="en-US" sz="3200" b="0" i="0" dirty="0">
                          <a:latin typeface="Gotham Bold"/>
                          <a:cs typeface="Gotham Bold"/>
                        </a:rPr>
                        <a:t>2015</a:t>
                      </a:r>
                    </a:p>
                  </a:txBody>
                  <a:tcPr anchor="ctr" anchorCtr="1">
                    <a:solidFill>
                      <a:srgbClr val="08435B"/>
                    </a:solidFill>
                  </a:tcPr>
                </a:tc>
                <a:tc hMerge="1">
                  <a:txBody>
                    <a:bodyPr/>
                    <a:lstStyle/>
                    <a:p>
                      <a:endParaRPr lang="en-US"/>
                    </a:p>
                  </a:txBody>
                  <a:tcPr/>
                </a:tc>
                <a:tc hMerge="1">
                  <a:txBody>
                    <a:bodyPr/>
                    <a:lstStyle/>
                    <a:p>
                      <a:endParaRPr lang="en-US"/>
                    </a:p>
                  </a:txBody>
                  <a:tcPr/>
                </a:tc>
                <a:tc gridSpan="3">
                  <a:txBody>
                    <a:bodyPr/>
                    <a:lstStyle/>
                    <a:p>
                      <a:r>
                        <a:rPr lang="en-US" sz="3200" b="0" i="0" dirty="0">
                          <a:latin typeface="Gotham Bold"/>
                          <a:cs typeface="Gotham Bold"/>
                        </a:rPr>
                        <a:t>2016</a:t>
                      </a:r>
                    </a:p>
                  </a:txBody>
                  <a:tcPr anchor="ctr" anchorCtr="1">
                    <a:solidFill>
                      <a:srgbClr val="08435B"/>
                    </a:solidFill>
                  </a:tcPr>
                </a:tc>
                <a:tc hMerge="1">
                  <a:txBody>
                    <a:bodyPr/>
                    <a:lstStyle/>
                    <a:p>
                      <a:endParaRPr lang="en-US"/>
                    </a:p>
                  </a:txBody>
                  <a:tcPr/>
                </a:tc>
                <a:tc hMerge="1">
                  <a:txBody>
                    <a:bodyPr/>
                    <a:lstStyle/>
                    <a:p>
                      <a:endParaRPr lang="en-US"/>
                    </a:p>
                  </a:txBody>
                  <a:tcPr/>
                </a:tc>
                <a:tc gridSpan="3">
                  <a:txBody>
                    <a:bodyPr/>
                    <a:lstStyle/>
                    <a:p>
                      <a:r>
                        <a:rPr lang="en-US" sz="3200" b="0" i="0" dirty="0">
                          <a:latin typeface="Gotham Bold"/>
                          <a:cs typeface="Gotham Bold"/>
                        </a:rPr>
                        <a:t>2017</a:t>
                      </a:r>
                    </a:p>
                  </a:txBody>
                  <a:tcPr anchor="ctr" anchorCtr="1">
                    <a:solidFill>
                      <a:srgbClr val="08435B"/>
                    </a:solidFill>
                  </a:tcPr>
                </a:tc>
                <a:tc hMerge="1">
                  <a:txBody>
                    <a:bodyPr/>
                    <a:lstStyle/>
                    <a:p>
                      <a:endParaRPr lang="en-US"/>
                    </a:p>
                  </a:txBody>
                  <a:tcPr>
                    <a:solidFill>
                      <a:srgbClr val="08435B"/>
                    </a:solidFill>
                  </a:tcPr>
                </a:tc>
                <a:tc hMerge="1">
                  <a:txBody>
                    <a:bodyPr/>
                    <a:lstStyle/>
                    <a:p>
                      <a:endParaRPr lang="en-US"/>
                    </a:p>
                  </a:txBody>
                  <a:tcPr>
                    <a:solidFill>
                      <a:srgbClr val="08435B"/>
                    </a:solidFill>
                  </a:tcPr>
                </a:tc>
                <a:extLst>
                  <a:ext uri="{0D108BD9-81ED-4DB2-BD59-A6C34878D82A}">
                    <a16:rowId xmlns:a16="http://schemas.microsoft.com/office/drawing/2014/main" val="10000"/>
                  </a:ext>
                </a:extLst>
              </a:tr>
              <a:tr h="1645004">
                <a:tc>
                  <a:txBody>
                    <a:bodyPr/>
                    <a:lstStyle/>
                    <a:p>
                      <a:endParaRPr lang="en-US" b="0" i="0" dirty="0">
                        <a:latin typeface="Gotham Bold"/>
                        <a:cs typeface="Gotham Bold"/>
                      </a:endParaRPr>
                    </a:p>
                  </a:txBody>
                  <a:tcPr>
                    <a:solidFill>
                      <a:srgbClr val="08435B"/>
                    </a:solidFill>
                  </a:tcPr>
                </a:tc>
                <a:tc>
                  <a:txBody>
                    <a:bodyPr/>
                    <a:lstStyle/>
                    <a:p>
                      <a:pPr algn="ctr"/>
                      <a:r>
                        <a:rPr lang="en-US" sz="2400" b="0" i="0" dirty="0">
                          <a:solidFill>
                            <a:schemeClr val="bg1"/>
                          </a:solidFill>
                          <a:latin typeface="Gotham Book"/>
                          <a:cs typeface="Gotham Book"/>
                        </a:rPr>
                        <a:t>Jan-Mar</a:t>
                      </a:r>
                    </a:p>
                  </a:txBody>
                  <a:tcPr vert="vert270" anchor="c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Mar-July</a:t>
                      </a:r>
                    </a:p>
                    <a:p>
                      <a:pPr algn="ctr"/>
                      <a:endParaRPr lang="en-US" sz="2400" b="0" i="0" dirty="0">
                        <a:latin typeface="Gotham Book"/>
                        <a:cs typeface="Gotham Book"/>
                      </a:endParaRPr>
                    </a:p>
                  </a:txBody>
                  <a:tcPr vert="vert270" anchor="c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July-Dec</a:t>
                      </a:r>
                    </a:p>
                    <a:p>
                      <a:pPr algn="ctr"/>
                      <a:endParaRPr lang="en-US" sz="2400" b="0" i="0" dirty="0">
                        <a:latin typeface="Gotham Book"/>
                        <a:cs typeface="Gotham Book"/>
                      </a:endParaRPr>
                    </a:p>
                  </a:txBody>
                  <a:tcPr vert="vert270" anchor="ctr">
                    <a:solidFill>
                      <a:srgbClr val="08435B"/>
                    </a:solidFill>
                  </a:tcPr>
                </a:tc>
                <a:tc>
                  <a:txBody>
                    <a:bodyPr/>
                    <a:lstStyle/>
                    <a:p>
                      <a:pPr algn="ctr"/>
                      <a:r>
                        <a:rPr lang="en-US" sz="2400" b="0" i="0" dirty="0">
                          <a:solidFill>
                            <a:schemeClr val="bg1"/>
                          </a:solidFill>
                          <a:latin typeface="Gotham Book"/>
                          <a:cs typeface="Gotham Book"/>
                        </a:rPr>
                        <a:t>Jan-Mar</a:t>
                      </a:r>
                    </a:p>
                  </a:txBody>
                  <a:tcPr vert="vert270" anchor="c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Mar-July</a:t>
                      </a:r>
                    </a:p>
                  </a:txBody>
                  <a:tcPr vert="vert270" anchor="c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July-Dec</a:t>
                      </a:r>
                    </a:p>
                  </a:txBody>
                  <a:tcPr vert="vert270" anchor="ctr">
                    <a:solidFill>
                      <a:srgbClr val="08435B"/>
                    </a:solidFill>
                  </a:tcPr>
                </a:tc>
                <a:tc>
                  <a:txBody>
                    <a:bodyPr/>
                    <a:lstStyle/>
                    <a:p>
                      <a:pPr algn="ctr"/>
                      <a:r>
                        <a:rPr lang="en-US" sz="2400" b="0" i="0" dirty="0">
                          <a:solidFill>
                            <a:schemeClr val="bg1"/>
                          </a:solidFill>
                          <a:latin typeface="Gotham Book"/>
                          <a:cs typeface="Gotham Book"/>
                        </a:rPr>
                        <a:t>Jan-Mar</a:t>
                      </a:r>
                    </a:p>
                  </a:txBody>
                  <a:tcPr vert="vert270" anchor="c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Mar-July</a:t>
                      </a:r>
                    </a:p>
                  </a:txBody>
                  <a:tcPr vert="vert270" anchor="c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July-Dec</a:t>
                      </a:r>
                    </a:p>
                  </a:txBody>
                  <a:tcPr vert="vert270" anchor="ctr">
                    <a:solidFill>
                      <a:srgbClr val="08435B"/>
                    </a:solidFill>
                  </a:tcPr>
                </a:tc>
                <a:tc>
                  <a:txBody>
                    <a:bodyPr/>
                    <a:lstStyle/>
                    <a:p>
                      <a:pPr algn="ctr"/>
                      <a:r>
                        <a:rPr lang="en-US" sz="2400" b="0" i="0" dirty="0">
                          <a:solidFill>
                            <a:schemeClr val="bg1"/>
                          </a:solidFill>
                          <a:latin typeface="Gotham Book"/>
                          <a:cs typeface="Gotham Book"/>
                        </a:rPr>
                        <a:t>Jan-Mar</a:t>
                      </a:r>
                    </a:p>
                  </a:txBody>
                  <a:tcPr vert="vert270" anchor="c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Mar-July</a:t>
                      </a:r>
                    </a:p>
                  </a:txBody>
                  <a:tcPr vert="vert270" anchor="ctr">
                    <a:solidFill>
                      <a:srgbClr val="08435B"/>
                    </a:solidFill>
                  </a:tcPr>
                </a:tc>
                <a:tc>
                  <a:txBody>
                    <a:bodyPr/>
                    <a:lstStyle/>
                    <a:p>
                      <a:pPr marL="0" marR="0" indent="0" algn="ctr" defTabSz="1088639" rtl="0" eaLnBrk="1" fontAlgn="auto" latinLnBrk="0" hangingPunct="1">
                        <a:lnSpc>
                          <a:spcPct val="100000"/>
                        </a:lnSpc>
                        <a:spcBef>
                          <a:spcPts val="0"/>
                        </a:spcBef>
                        <a:spcAft>
                          <a:spcPts val="0"/>
                        </a:spcAft>
                        <a:buClrTx/>
                        <a:buSzTx/>
                        <a:buFontTx/>
                        <a:buNone/>
                        <a:tabLst/>
                        <a:defRPr/>
                      </a:pPr>
                      <a:r>
                        <a:rPr lang="en-US" sz="2400" b="0" i="0" dirty="0">
                          <a:solidFill>
                            <a:schemeClr val="bg1"/>
                          </a:solidFill>
                          <a:latin typeface="Gotham Book"/>
                          <a:cs typeface="Gotham Book"/>
                        </a:rPr>
                        <a:t>July-Dec</a:t>
                      </a:r>
                    </a:p>
                  </a:txBody>
                  <a:tcPr vert="vert270" anchor="ctr">
                    <a:solidFill>
                      <a:srgbClr val="08435B"/>
                    </a:solidFill>
                  </a:tcPr>
                </a:tc>
                <a:extLst>
                  <a:ext uri="{0D108BD9-81ED-4DB2-BD59-A6C34878D82A}">
                    <a16:rowId xmlns:a16="http://schemas.microsoft.com/office/drawing/2014/main" val="10001"/>
                  </a:ext>
                </a:extLst>
              </a:tr>
              <a:tr h="637065">
                <a:tc>
                  <a:txBody>
                    <a:bodyPr/>
                    <a:lstStyle/>
                    <a:p>
                      <a:r>
                        <a:rPr lang="en-US" sz="2800" b="0" i="0" dirty="0">
                          <a:latin typeface="Gotham Book"/>
                          <a:cs typeface="Gotham Book"/>
                        </a:rPr>
                        <a:t>Company Formed</a:t>
                      </a:r>
                    </a:p>
                  </a:txBody>
                  <a:tcPr anchor="ctr">
                    <a:solidFill>
                      <a:schemeClr val="bg1"/>
                    </a:solidFill>
                  </a:tcPr>
                </a:tc>
                <a:tc>
                  <a:txBody>
                    <a:bodyPr/>
                    <a:lstStyle/>
                    <a:p>
                      <a:endParaRPr lang="en-US" sz="2800" b="0" i="0" dirty="0">
                        <a:latin typeface="Gotham Book"/>
                        <a:cs typeface="Gotham Book"/>
                      </a:endParaRPr>
                    </a:p>
                  </a:txBody>
                  <a:tcPr>
                    <a:solidFill>
                      <a:srgbClr val="7F7F7F"/>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extLst>
                  <a:ext uri="{0D108BD9-81ED-4DB2-BD59-A6C34878D82A}">
                    <a16:rowId xmlns:a16="http://schemas.microsoft.com/office/drawing/2014/main" val="10002"/>
                  </a:ext>
                </a:extLst>
              </a:tr>
              <a:tr h="637065">
                <a:tc>
                  <a:txBody>
                    <a:bodyPr/>
                    <a:lstStyle/>
                    <a:p>
                      <a:r>
                        <a:rPr lang="en-US" sz="2800" b="0" i="0" dirty="0">
                          <a:latin typeface="Gotham Book"/>
                          <a:cs typeface="Gotham Book"/>
                        </a:rPr>
                        <a:t>250K Proof-of-Concept</a:t>
                      </a: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extLst>
                  <a:ext uri="{0D108BD9-81ED-4DB2-BD59-A6C34878D82A}">
                    <a16:rowId xmlns:a16="http://schemas.microsoft.com/office/drawing/2014/main" val="10003"/>
                  </a:ext>
                </a:extLst>
              </a:tr>
              <a:tr h="637065">
                <a:tc>
                  <a:txBody>
                    <a:bodyPr/>
                    <a:lstStyle/>
                    <a:p>
                      <a:r>
                        <a:rPr lang="en-US" sz="2800" b="0" i="0" dirty="0">
                          <a:latin typeface="Gotham Book"/>
                          <a:cs typeface="Gotham Book"/>
                        </a:rPr>
                        <a:t>Product Prototype</a:t>
                      </a: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rgbClr val="7F7F7F"/>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extLst>
                  <a:ext uri="{0D108BD9-81ED-4DB2-BD59-A6C34878D82A}">
                    <a16:rowId xmlns:a16="http://schemas.microsoft.com/office/drawing/2014/main" val="10004"/>
                  </a:ext>
                </a:extLst>
              </a:tr>
              <a:tr h="637065">
                <a:tc>
                  <a:txBody>
                    <a:bodyPr/>
                    <a:lstStyle/>
                    <a:p>
                      <a:r>
                        <a:rPr lang="en-US" sz="2800" b="0" i="0" dirty="0">
                          <a:latin typeface="Gotham Book"/>
                          <a:cs typeface="Gotham Book"/>
                        </a:rPr>
                        <a:t>$400K Seed</a:t>
                      </a:r>
                      <a:r>
                        <a:rPr lang="en-US" sz="2800" b="0" i="0" baseline="0" dirty="0">
                          <a:latin typeface="Gotham Book"/>
                          <a:cs typeface="Gotham Book"/>
                        </a:rPr>
                        <a:t> Round</a:t>
                      </a:r>
                      <a:endParaRPr lang="en-US" sz="2800" b="0" i="0" dirty="0">
                        <a:latin typeface="Gotham Book"/>
                        <a:cs typeface="Gotham Book"/>
                      </a:endParaRP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rgbClr val="7F7F7F"/>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extLst>
                  <a:ext uri="{0D108BD9-81ED-4DB2-BD59-A6C34878D82A}">
                    <a16:rowId xmlns:a16="http://schemas.microsoft.com/office/drawing/2014/main" val="10005"/>
                  </a:ext>
                </a:extLst>
              </a:tr>
              <a:tr h="637065">
                <a:tc>
                  <a:txBody>
                    <a:bodyPr/>
                    <a:lstStyle/>
                    <a:p>
                      <a:r>
                        <a:rPr lang="en-US" sz="2800" b="0" i="0" dirty="0">
                          <a:latin typeface="Gotham Book"/>
                          <a:cs typeface="Gotham Book"/>
                        </a:rPr>
                        <a:t>Field Tests</a:t>
                      </a: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rgbClr val="7F7F7F"/>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extLst>
                  <a:ext uri="{0D108BD9-81ED-4DB2-BD59-A6C34878D82A}">
                    <a16:rowId xmlns:a16="http://schemas.microsoft.com/office/drawing/2014/main" val="10006"/>
                  </a:ext>
                </a:extLst>
              </a:tr>
              <a:tr h="637065">
                <a:tc>
                  <a:txBody>
                    <a:bodyPr/>
                    <a:lstStyle/>
                    <a:p>
                      <a:r>
                        <a:rPr lang="en-US" sz="2800" b="0" i="0" dirty="0">
                          <a:latin typeface="Gotham Book"/>
                          <a:cs typeface="Gotham Book"/>
                        </a:rPr>
                        <a:t>$500K Angle Round</a:t>
                      </a: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rgbClr val="FFFFFF"/>
                    </a:solidFill>
                  </a:tcPr>
                </a:tc>
                <a:tc>
                  <a:txBody>
                    <a:bodyPr/>
                    <a:lstStyle/>
                    <a:p>
                      <a:endParaRPr lang="en-US" sz="2800" b="0" i="0" dirty="0">
                        <a:latin typeface="Gotham Book"/>
                        <a:cs typeface="Gotham Book"/>
                      </a:endParaRPr>
                    </a:p>
                  </a:txBody>
                  <a:tcPr>
                    <a:solidFill>
                      <a:srgbClr val="7F7F7F"/>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extLst>
                  <a:ext uri="{0D108BD9-81ED-4DB2-BD59-A6C34878D82A}">
                    <a16:rowId xmlns:a16="http://schemas.microsoft.com/office/drawing/2014/main" val="10007"/>
                  </a:ext>
                </a:extLst>
              </a:tr>
              <a:tr h="637065">
                <a:tc>
                  <a:txBody>
                    <a:bodyPr/>
                    <a:lstStyle/>
                    <a:p>
                      <a:r>
                        <a:rPr lang="en-US" sz="2800" b="0" i="0" dirty="0">
                          <a:latin typeface="Gotham Book"/>
                          <a:cs typeface="Gotham Book"/>
                        </a:rPr>
                        <a:t>1</a:t>
                      </a:r>
                      <a:r>
                        <a:rPr lang="en-US" sz="2800" b="0" i="0" baseline="30000" dirty="0">
                          <a:latin typeface="Gotham Book"/>
                          <a:cs typeface="Gotham Book"/>
                        </a:rPr>
                        <a:t>st</a:t>
                      </a:r>
                      <a:r>
                        <a:rPr lang="en-US" sz="2800" b="0" i="0" dirty="0">
                          <a:latin typeface="Gotham Book"/>
                          <a:cs typeface="Gotham Book"/>
                        </a:rPr>
                        <a:t> Production Ship</a:t>
                      </a: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rgbClr val="7F7F7F"/>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a:latin typeface="Gotham Book"/>
                        <a:cs typeface="Gotham Book"/>
                      </a:endParaRPr>
                    </a:p>
                  </a:txBody>
                  <a:tcPr>
                    <a:solidFill>
                      <a:schemeClr val="bg1"/>
                    </a:solidFill>
                  </a:tcPr>
                </a:tc>
                <a:extLst>
                  <a:ext uri="{0D108BD9-81ED-4DB2-BD59-A6C34878D82A}">
                    <a16:rowId xmlns:a16="http://schemas.microsoft.com/office/drawing/2014/main" val="10008"/>
                  </a:ext>
                </a:extLst>
              </a:tr>
              <a:tr h="637065">
                <a:tc>
                  <a:txBody>
                    <a:bodyPr/>
                    <a:lstStyle/>
                    <a:p>
                      <a:r>
                        <a:rPr lang="en-US" sz="2800" b="0" i="0" dirty="0">
                          <a:latin typeface="Gotham Book"/>
                          <a:cs typeface="Gotham Book"/>
                        </a:rPr>
                        <a:t>Positive Cash Flow</a:t>
                      </a: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rgbClr val="FFFFFF"/>
                    </a:solidFill>
                  </a:tcPr>
                </a:tc>
                <a:tc>
                  <a:txBody>
                    <a:bodyPr/>
                    <a:lstStyle/>
                    <a:p>
                      <a:endParaRPr lang="en-US" sz="2800" b="0" i="0" dirty="0">
                        <a:latin typeface="Gotham Book"/>
                        <a:cs typeface="Gotham Book"/>
                      </a:endParaRPr>
                    </a:p>
                  </a:txBody>
                  <a:tcPr>
                    <a:solidFill>
                      <a:srgbClr val="7F7F7F"/>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extLst>
                  <a:ext uri="{0D108BD9-81ED-4DB2-BD59-A6C34878D82A}">
                    <a16:rowId xmlns:a16="http://schemas.microsoft.com/office/drawing/2014/main" val="10009"/>
                  </a:ext>
                </a:extLst>
              </a:tr>
              <a:tr h="637065">
                <a:tc>
                  <a:txBody>
                    <a:bodyPr/>
                    <a:lstStyle/>
                    <a:p>
                      <a:r>
                        <a:rPr lang="en-US" sz="2800" b="0" i="0" dirty="0">
                          <a:latin typeface="Gotham Book"/>
                          <a:cs typeface="Gotham Book"/>
                        </a:rPr>
                        <a:t>$2M VC Round</a:t>
                      </a: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rgbClr val="7F7F7F"/>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extLst>
                  <a:ext uri="{0D108BD9-81ED-4DB2-BD59-A6C34878D82A}">
                    <a16:rowId xmlns:a16="http://schemas.microsoft.com/office/drawing/2014/main" val="10010"/>
                  </a:ext>
                </a:extLst>
              </a:tr>
              <a:tr h="637065">
                <a:tc>
                  <a:txBody>
                    <a:bodyPr/>
                    <a:lstStyle/>
                    <a:p>
                      <a:r>
                        <a:rPr lang="en-US" sz="2800" b="0" i="0" dirty="0">
                          <a:latin typeface="Gotham Book"/>
                          <a:cs typeface="Gotham Book"/>
                        </a:rPr>
                        <a:t>Additional Milestones</a:t>
                      </a: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rgbClr val="7F7F7F"/>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extLst>
                  <a:ext uri="{0D108BD9-81ED-4DB2-BD59-A6C34878D82A}">
                    <a16:rowId xmlns:a16="http://schemas.microsoft.com/office/drawing/2014/main" val="10011"/>
                  </a:ext>
                </a:extLst>
              </a:tr>
              <a:tr h="0">
                <a:tc>
                  <a:txBody>
                    <a:bodyPr/>
                    <a:lstStyle/>
                    <a:p>
                      <a:r>
                        <a:rPr lang="en-US" sz="2800" b="0" i="0" dirty="0">
                          <a:latin typeface="Gotham Book"/>
                          <a:cs typeface="Gotham Book"/>
                        </a:rPr>
                        <a:t>Etc.</a:t>
                      </a: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rgbClr val="7F7F7F"/>
                    </a:solidFill>
                  </a:tcPr>
                </a:tc>
                <a:tc>
                  <a:txBody>
                    <a:bodyPr/>
                    <a:lstStyle/>
                    <a:p>
                      <a:endParaRPr lang="en-US" sz="2800" b="0" i="0" dirty="0">
                        <a:latin typeface="Gotham Book"/>
                        <a:cs typeface="Gotham Book"/>
                      </a:endParaRPr>
                    </a:p>
                  </a:txBody>
                  <a:tcPr>
                    <a:solidFill>
                      <a:schemeClr val="bg1"/>
                    </a:solidFill>
                  </a:tcPr>
                </a:tc>
                <a:tc>
                  <a:txBody>
                    <a:bodyPr/>
                    <a:lstStyle/>
                    <a:p>
                      <a:endParaRPr lang="en-US" sz="2800" b="0" i="0" dirty="0">
                        <a:latin typeface="Gotham Book"/>
                        <a:cs typeface="Gotham Book"/>
                      </a:endParaRPr>
                    </a:p>
                  </a:txBody>
                  <a:tcPr>
                    <a:solidFill>
                      <a:schemeClr val="bg1"/>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352372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625" y="685802"/>
            <a:ext cx="11725975" cy="2286000"/>
          </a:xfrm>
        </p:spPr>
        <p:txBody>
          <a:bodyPr/>
          <a:lstStyle/>
          <a:p>
            <a:r>
              <a:rPr lang="en-US" sz="8800" dirty="0">
                <a:solidFill>
                  <a:srgbClr val="15AAD6"/>
                </a:solidFill>
                <a:latin typeface="Gotham Bold"/>
                <a:cs typeface="Gotham Bold"/>
              </a:rPr>
              <a:t>RISK ASSESSMENT</a:t>
            </a:r>
          </a:p>
        </p:txBody>
      </p:sp>
      <p:sp>
        <p:nvSpPr>
          <p:cNvPr id="3" name="Content Placeholder 2"/>
          <p:cNvSpPr>
            <a:spLocks noGrp="1"/>
          </p:cNvSpPr>
          <p:nvPr>
            <p:ph idx="1"/>
          </p:nvPr>
        </p:nvSpPr>
        <p:spPr>
          <a:xfrm>
            <a:off x="1245344" y="3200401"/>
            <a:ext cx="10759747" cy="9575799"/>
          </a:xfrm>
        </p:spPr>
        <p:txBody>
          <a:bodyPr>
            <a:normAutofit/>
          </a:bodyPr>
          <a:lstStyle/>
          <a:p>
            <a:pPr>
              <a:spcBef>
                <a:spcPts val="0"/>
              </a:spcBef>
              <a:spcAft>
                <a:spcPts val="1200"/>
              </a:spcAft>
            </a:pPr>
            <a:r>
              <a:rPr lang="en-US" sz="4400" dirty="0"/>
              <a:t>What are the key risks that the company will face in completing the milestones anticipated from this use of funds?</a:t>
            </a:r>
          </a:p>
          <a:p>
            <a:pPr>
              <a:spcBef>
                <a:spcPts val="0"/>
              </a:spcBef>
              <a:spcAft>
                <a:spcPts val="1200"/>
              </a:spcAft>
            </a:pPr>
            <a:r>
              <a:rPr lang="en-US" sz="4400" dirty="0"/>
              <a:t>Segment risk by business model, technology/product, market, execution, and financing.</a:t>
            </a:r>
          </a:p>
          <a:p>
            <a:pPr>
              <a:spcBef>
                <a:spcPts val="0"/>
              </a:spcBef>
              <a:spcAft>
                <a:spcPts val="1200"/>
              </a:spcAft>
            </a:pPr>
            <a:r>
              <a:rPr lang="en-US" sz="4400" dirty="0"/>
              <a:t>Strike a balance between optimism and realism</a:t>
            </a:r>
          </a:p>
        </p:txBody>
      </p:sp>
      <p:pic>
        <p:nvPicPr>
          <p:cNvPr id="4" name="Picture 3" descr="office-59413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165511" y="0"/>
            <a:ext cx="11221663" cy="13716000"/>
          </a:xfrm>
          <a:prstGeom prst="rect">
            <a:avLst/>
          </a:prstGeom>
        </p:spPr>
      </p:pic>
    </p:spTree>
    <p:extLst>
      <p:ext uri="{BB962C8B-B14F-4D97-AF65-F5344CB8AC3E}">
        <p14:creationId xmlns:p14="http://schemas.microsoft.com/office/powerpoint/2010/main" val="812051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361" y="991330"/>
            <a:ext cx="11868844" cy="4018601"/>
          </a:xfrm>
        </p:spPr>
        <p:txBody>
          <a:bodyPr>
            <a:noAutofit/>
          </a:bodyPr>
          <a:lstStyle/>
          <a:p>
            <a:r>
              <a:rPr lang="en-US" sz="8000" dirty="0">
                <a:solidFill>
                  <a:srgbClr val="15AAD6"/>
                </a:solidFill>
                <a:latin typeface="Gotham Bold"/>
                <a:cs typeface="Gotham Bold"/>
              </a:rPr>
              <a:t>APPENDIX</a:t>
            </a:r>
            <a:endParaRPr lang="en-US" sz="8000" dirty="0">
              <a:latin typeface="Gotham Bold"/>
              <a:cs typeface="Gotham Bold"/>
            </a:endParaRPr>
          </a:p>
        </p:txBody>
      </p:sp>
      <p:sp>
        <p:nvSpPr>
          <p:cNvPr id="3" name="Content Placeholder 2"/>
          <p:cNvSpPr>
            <a:spLocks noGrp="1"/>
          </p:cNvSpPr>
          <p:nvPr>
            <p:ph idx="1"/>
          </p:nvPr>
        </p:nvSpPr>
        <p:spPr>
          <a:xfrm>
            <a:off x="1219361" y="4324243"/>
            <a:ext cx="10559508" cy="7474649"/>
          </a:xfrm>
        </p:spPr>
        <p:txBody>
          <a:bodyPr>
            <a:noAutofit/>
          </a:bodyPr>
          <a:lstStyle/>
          <a:p>
            <a:pPr marL="1171985" indent="-1171985">
              <a:spcBef>
                <a:spcPts val="0"/>
              </a:spcBef>
              <a:spcAft>
                <a:spcPts val="1200"/>
              </a:spcAft>
            </a:pPr>
            <a:r>
              <a:rPr lang="en-US" sz="3600" dirty="0"/>
              <a:t>What are the details on the company’s funding history? From what sources?</a:t>
            </a:r>
          </a:p>
          <a:p>
            <a:pPr marL="2124544" lvl="1" indent="-1171985">
              <a:spcBef>
                <a:spcPts val="0"/>
              </a:spcBef>
              <a:spcAft>
                <a:spcPts val="1200"/>
              </a:spcAft>
            </a:pPr>
            <a:r>
              <a:rPr lang="en-US" sz="2700" dirty="0"/>
              <a:t>Include a current Capitalization Table</a:t>
            </a:r>
          </a:p>
          <a:p>
            <a:pPr marL="1171985" indent="-1171985">
              <a:spcBef>
                <a:spcPts val="0"/>
              </a:spcBef>
              <a:spcAft>
                <a:spcPts val="1200"/>
              </a:spcAft>
            </a:pPr>
            <a:r>
              <a:rPr lang="en-US" sz="3600" dirty="0"/>
              <a:t>Provide a hypothesis for your next round of financing: </a:t>
            </a:r>
          </a:p>
          <a:p>
            <a:pPr marL="2124544" lvl="1" indent="-1171985">
              <a:spcBef>
                <a:spcPts val="0"/>
              </a:spcBef>
              <a:spcAft>
                <a:spcPts val="1200"/>
              </a:spcAft>
            </a:pPr>
            <a:r>
              <a:rPr lang="en-US" sz="2700" dirty="0"/>
              <a:t>When do you need to raise the next round? How much will you raise and who do you think you’ll raise it from? What will you do with that money? How does the next round tie into your milestones for this round?</a:t>
            </a:r>
          </a:p>
          <a:p>
            <a:pPr marL="1171985" indent="-1171985">
              <a:spcBef>
                <a:spcPts val="0"/>
              </a:spcBef>
              <a:spcAft>
                <a:spcPts val="1200"/>
              </a:spcAft>
            </a:pPr>
            <a:r>
              <a:rPr lang="en-US" sz="3600" dirty="0"/>
              <a:t>Other information not included above that you want to reference if necessary</a:t>
            </a:r>
          </a:p>
        </p:txBody>
      </p:sp>
      <p:pic>
        <p:nvPicPr>
          <p:cNvPr id="4" name="Picture 3" descr="business-92622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088204" y="0"/>
            <a:ext cx="11298972" cy="13716000"/>
          </a:xfrm>
          <a:prstGeom prst="rect">
            <a:avLst/>
          </a:prstGeom>
        </p:spPr>
      </p:pic>
    </p:spTree>
    <p:extLst>
      <p:ext uri="{BB962C8B-B14F-4D97-AF65-F5344CB8AC3E}">
        <p14:creationId xmlns:p14="http://schemas.microsoft.com/office/powerpoint/2010/main" val="220139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dirty="0">
                <a:solidFill>
                  <a:srgbClr val="77777A"/>
                </a:solidFill>
                <a:latin typeface="Gotham Bold"/>
                <a:cs typeface="Gotham Bold"/>
              </a:rPr>
              <a:t>THE </a:t>
            </a:r>
            <a:r>
              <a:rPr lang="en-US" sz="9600" dirty="0">
                <a:solidFill>
                  <a:srgbClr val="15AAD6"/>
                </a:solidFill>
                <a:latin typeface="Gotham Bold"/>
                <a:cs typeface="Gotham Bold"/>
              </a:rPr>
              <a:t>PITCH</a:t>
            </a:r>
          </a:p>
        </p:txBody>
      </p:sp>
      <p:sp>
        <p:nvSpPr>
          <p:cNvPr id="3" name="Content Placeholder 2"/>
          <p:cNvSpPr>
            <a:spLocks noGrp="1"/>
          </p:cNvSpPr>
          <p:nvPr>
            <p:ph idx="1"/>
          </p:nvPr>
        </p:nvSpPr>
        <p:spPr>
          <a:xfrm>
            <a:off x="863766" y="2803777"/>
            <a:ext cx="11683834" cy="8594724"/>
          </a:xfrm>
        </p:spPr>
        <p:txBody>
          <a:bodyPr>
            <a:noAutofit/>
          </a:bodyPr>
          <a:lstStyle/>
          <a:p>
            <a:pPr marL="1170432" indent="-896112">
              <a:spcBef>
                <a:spcPts val="0"/>
              </a:spcBef>
              <a:spcAft>
                <a:spcPts val="2400"/>
              </a:spcAft>
            </a:pPr>
            <a:r>
              <a:rPr lang="en-US" sz="3800" dirty="0"/>
              <a:t>Investors </a:t>
            </a:r>
            <a:r>
              <a:rPr lang="en-US" sz="3800"/>
              <a:t>are your </a:t>
            </a:r>
            <a:r>
              <a:rPr lang="en-US" sz="3800" dirty="0"/>
              <a:t>primary audience</a:t>
            </a:r>
          </a:p>
          <a:p>
            <a:pPr marL="1170432" indent="-896112">
              <a:spcBef>
                <a:spcPts val="0"/>
              </a:spcBef>
              <a:spcAft>
                <a:spcPts val="2400"/>
              </a:spcAft>
            </a:pPr>
            <a:r>
              <a:rPr lang="en-US" sz="3800" dirty="0"/>
              <a:t>You must capture their attention in the first 60 seconds</a:t>
            </a:r>
          </a:p>
          <a:p>
            <a:pPr marL="1170432" indent="-896112">
              <a:spcBef>
                <a:spcPts val="0"/>
              </a:spcBef>
              <a:spcAft>
                <a:spcPts val="2400"/>
              </a:spcAft>
            </a:pPr>
            <a:r>
              <a:rPr lang="en-US" sz="3800" dirty="0"/>
              <a:t>An effective pitch is no more than 10-12 slides</a:t>
            </a:r>
          </a:p>
          <a:p>
            <a:pPr marL="1170432" indent="-896112">
              <a:spcBef>
                <a:spcPts val="0"/>
              </a:spcBef>
              <a:spcAft>
                <a:spcPts val="2400"/>
              </a:spcAft>
            </a:pPr>
            <a:r>
              <a:rPr lang="en-US" sz="3800" dirty="0"/>
              <a:t>Tell your story like a story</a:t>
            </a:r>
          </a:p>
          <a:p>
            <a:pPr marL="1170432" indent="-896112">
              <a:spcBef>
                <a:spcPts val="0"/>
              </a:spcBef>
              <a:spcAft>
                <a:spcPts val="2400"/>
              </a:spcAft>
            </a:pPr>
            <a:r>
              <a:rPr lang="en-US" sz="3800" dirty="0"/>
              <a:t>Help your audience get a picture in their heads.</a:t>
            </a:r>
          </a:p>
          <a:p>
            <a:pPr marL="1170432" indent="-896112">
              <a:spcBef>
                <a:spcPts val="0"/>
              </a:spcBef>
              <a:spcAft>
                <a:spcPts val="2400"/>
              </a:spcAft>
            </a:pPr>
            <a:r>
              <a:rPr lang="en-US" sz="3800" dirty="0">
                <a:latin typeface="Gotham Medium"/>
                <a:cs typeface="Gotham Medium"/>
              </a:rPr>
              <a:t>You will have a maximum 20 minutes to present to Rev1. </a:t>
            </a:r>
            <a:r>
              <a:rPr lang="en-US" sz="3800" dirty="0"/>
              <a:t>However, other investors may prefer no more than 8-15 minutes</a:t>
            </a:r>
          </a:p>
        </p:txBody>
      </p:sp>
      <p:sp>
        <p:nvSpPr>
          <p:cNvPr id="5" name="Rectangle 4"/>
          <p:cNvSpPr/>
          <p:nvPr/>
        </p:nvSpPr>
        <p:spPr>
          <a:xfrm>
            <a:off x="-880386" y="11525501"/>
            <a:ext cx="14828673" cy="699492"/>
          </a:xfrm>
          <a:prstGeom prst="rect">
            <a:avLst/>
          </a:prstGeom>
        </p:spPr>
        <p:txBody>
          <a:bodyPr wrap="square">
            <a:spAutoFit/>
          </a:bodyPr>
          <a:lstStyle/>
          <a:p>
            <a:pPr algn="ctr"/>
            <a:r>
              <a:rPr lang="en-US" sz="4400" dirty="0">
                <a:solidFill>
                  <a:srgbClr val="15AAD6"/>
                </a:solidFill>
                <a:latin typeface="Gotham-Medium"/>
                <a:ea typeface="+mj-ea"/>
                <a:cs typeface="Gotham-Medium"/>
              </a:rPr>
              <a:t>Rehearse. Rehearse. Rehearse</a:t>
            </a:r>
            <a:r>
              <a:rPr lang="en-US" sz="4400" dirty="0">
                <a:solidFill>
                  <a:srgbClr val="15AAD6"/>
                </a:solidFill>
              </a:rPr>
              <a:t>. </a:t>
            </a:r>
          </a:p>
        </p:txBody>
      </p:sp>
      <p:pic>
        <p:nvPicPr>
          <p:cNvPr id="7" name="Picture 6" descr="5749986279_fabafc8505_o.psd"/>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3165511" y="0"/>
            <a:ext cx="11221663" cy="13716000"/>
          </a:xfrm>
          <a:prstGeom prst="rect">
            <a:avLst/>
          </a:prstGeom>
        </p:spPr>
      </p:pic>
    </p:spTree>
    <p:extLst>
      <p:ext uri="{BB962C8B-B14F-4D97-AF65-F5344CB8AC3E}">
        <p14:creationId xmlns:p14="http://schemas.microsoft.com/office/powerpoint/2010/main" val="1460807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219359" y="4698198"/>
            <a:ext cx="19766708" cy="2286000"/>
          </a:xfrm>
        </p:spPr>
        <p:txBody>
          <a:bodyPr>
            <a:normAutofit/>
          </a:bodyPr>
          <a:lstStyle/>
          <a:p>
            <a:r>
              <a:rPr lang="en-US" dirty="0">
                <a:latin typeface="Gotham Bold"/>
                <a:cs typeface="Gotham Bold"/>
              </a:rPr>
              <a:t>RULES FOR THE PITCH</a:t>
            </a:r>
          </a:p>
        </p:txBody>
      </p:sp>
    </p:spTree>
    <p:extLst>
      <p:ext uri="{BB962C8B-B14F-4D97-AF65-F5344CB8AC3E}">
        <p14:creationId xmlns:p14="http://schemas.microsoft.com/office/powerpoint/2010/main" val="219217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923" y="1643171"/>
            <a:ext cx="11289677" cy="10604500"/>
          </a:xfrm>
        </p:spPr>
        <p:txBody>
          <a:bodyPr>
            <a:noAutofit/>
          </a:bodyPr>
          <a:lstStyle/>
          <a:p>
            <a:pPr marL="1171985" indent="-866782">
              <a:spcBef>
                <a:spcPts val="0"/>
              </a:spcBef>
              <a:spcAft>
                <a:spcPts val="1200"/>
              </a:spcAft>
            </a:pPr>
            <a:r>
              <a:rPr lang="en-US" sz="4200" dirty="0"/>
              <a:t>Rehearse. Rehearse. Rehearse</a:t>
            </a:r>
          </a:p>
          <a:p>
            <a:pPr marL="1171985" indent="-866782">
              <a:spcBef>
                <a:spcPts val="0"/>
              </a:spcBef>
              <a:spcAft>
                <a:spcPts val="1200"/>
              </a:spcAft>
            </a:pPr>
            <a:r>
              <a:rPr lang="en-US" sz="4200" dirty="0"/>
              <a:t>Show up early and only bring key personnel</a:t>
            </a:r>
          </a:p>
          <a:p>
            <a:pPr marL="1171985" indent="-866782">
              <a:spcBef>
                <a:spcPts val="0"/>
              </a:spcBef>
              <a:spcAft>
                <a:spcPts val="1200"/>
              </a:spcAft>
            </a:pPr>
            <a:r>
              <a:rPr lang="en-US" sz="4200" dirty="0"/>
              <a:t>Business attire only</a:t>
            </a:r>
          </a:p>
          <a:p>
            <a:pPr marL="1171985" indent="-866782">
              <a:spcBef>
                <a:spcPts val="0"/>
              </a:spcBef>
              <a:spcAft>
                <a:spcPts val="1200"/>
              </a:spcAft>
            </a:pPr>
            <a:r>
              <a:rPr lang="en-US" sz="4200" dirty="0"/>
              <a:t>Use appropriate social skills, no off-color jokes</a:t>
            </a:r>
          </a:p>
          <a:p>
            <a:pPr marL="1171985" indent="-866782">
              <a:spcBef>
                <a:spcPts val="0"/>
              </a:spcBef>
              <a:spcAft>
                <a:spcPts val="1200"/>
              </a:spcAft>
            </a:pPr>
            <a:r>
              <a:rPr lang="en-US" sz="4200" dirty="0"/>
              <a:t>Know your stuff</a:t>
            </a:r>
          </a:p>
          <a:p>
            <a:pPr marL="1171985" indent="-866782">
              <a:spcBef>
                <a:spcPts val="0"/>
              </a:spcBef>
              <a:spcAft>
                <a:spcPts val="1200"/>
              </a:spcAft>
            </a:pPr>
            <a:r>
              <a:rPr lang="en-US" sz="4200" dirty="0"/>
              <a:t>Be courteous and respectful</a:t>
            </a:r>
          </a:p>
          <a:p>
            <a:pPr marL="1171985" indent="-866782">
              <a:spcBef>
                <a:spcPts val="0"/>
              </a:spcBef>
              <a:spcAft>
                <a:spcPts val="1200"/>
              </a:spcAft>
            </a:pPr>
            <a:r>
              <a:rPr lang="en-US" sz="4200" dirty="0"/>
              <a:t>Don’t read to the audience</a:t>
            </a:r>
          </a:p>
          <a:p>
            <a:pPr marL="1171985" indent="-866782">
              <a:spcBef>
                <a:spcPts val="0"/>
              </a:spcBef>
              <a:spcAft>
                <a:spcPts val="1200"/>
              </a:spcAft>
            </a:pPr>
            <a:r>
              <a:rPr lang="en-US" sz="4200" dirty="0"/>
              <a:t>Use simple pictures, graphics. Avoid extreme abbreviations and jargon</a:t>
            </a:r>
          </a:p>
          <a:p>
            <a:pPr marL="1171985" indent="-866782">
              <a:spcBef>
                <a:spcPts val="0"/>
              </a:spcBef>
              <a:spcAft>
                <a:spcPts val="1200"/>
              </a:spcAft>
            </a:pPr>
            <a:r>
              <a:rPr lang="en-US" sz="4200" dirty="0"/>
              <a:t>Be prepared to answer questions</a:t>
            </a:r>
          </a:p>
          <a:p>
            <a:pPr marL="1171985" indent="-866782">
              <a:spcBef>
                <a:spcPts val="0"/>
              </a:spcBef>
              <a:spcAft>
                <a:spcPts val="1200"/>
              </a:spcAft>
            </a:pPr>
            <a:r>
              <a:rPr lang="en-US" sz="4200" dirty="0"/>
              <a:t>Be open to recommendations</a:t>
            </a:r>
          </a:p>
        </p:txBody>
      </p:sp>
      <p:pic>
        <p:nvPicPr>
          <p:cNvPr id="2" name="Picture 1" descr="shutterstock_170304194.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255756" y="1"/>
            <a:ext cx="11131419" cy="13715999"/>
          </a:xfrm>
          <a:prstGeom prst="rect">
            <a:avLst/>
          </a:prstGeom>
        </p:spPr>
      </p:pic>
    </p:spTree>
    <p:extLst>
      <p:ext uri="{BB962C8B-B14F-4D97-AF65-F5344CB8AC3E}">
        <p14:creationId xmlns:p14="http://schemas.microsoft.com/office/powerpoint/2010/main" val="1447193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19200" y="4697413"/>
            <a:ext cx="19767550" cy="2286000"/>
          </a:xfrm>
        </p:spPr>
        <p:txBody>
          <a:bodyPr>
            <a:normAutofit fontScale="90000"/>
          </a:bodyPr>
          <a:lstStyle/>
          <a:p>
            <a:r>
              <a:rPr lang="en-US" dirty="0">
                <a:latin typeface="Gotham Bold"/>
                <a:cs typeface="Gotham Bold"/>
              </a:rPr>
              <a:t>BE PREPARED FOR Q&amp;A</a:t>
            </a:r>
          </a:p>
        </p:txBody>
      </p:sp>
    </p:spTree>
    <p:extLst>
      <p:ext uri="{BB962C8B-B14F-4D97-AF65-F5344CB8AC3E}">
        <p14:creationId xmlns:p14="http://schemas.microsoft.com/office/powerpoint/2010/main" val="586948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359" y="2546968"/>
            <a:ext cx="9995963" cy="11521161"/>
          </a:xfrm>
        </p:spPr>
        <p:txBody>
          <a:bodyPr>
            <a:normAutofit fontScale="92500" lnSpcReduction="10000"/>
          </a:bodyPr>
          <a:lstStyle/>
          <a:p>
            <a:pPr marL="1171985" indent="-1171985">
              <a:spcBef>
                <a:spcPts val="0"/>
              </a:spcBef>
              <a:spcAft>
                <a:spcPts val="1200"/>
              </a:spcAft>
            </a:pPr>
            <a:r>
              <a:rPr lang="en-US" sz="4000" dirty="0"/>
              <a:t>What contingency is in place to mitigate technical problems?</a:t>
            </a:r>
          </a:p>
          <a:p>
            <a:pPr marL="1171985" indent="-1171985">
              <a:spcBef>
                <a:spcPts val="0"/>
              </a:spcBef>
              <a:spcAft>
                <a:spcPts val="1200"/>
              </a:spcAft>
            </a:pPr>
            <a:r>
              <a:rPr lang="en-US" sz="4000" dirty="0"/>
              <a:t>How does your business make money?</a:t>
            </a:r>
          </a:p>
          <a:p>
            <a:pPr marL="1171985" indent="-1171985">
              <a:spcBef>
                <a:spcPts val="0"/>
              </a:spcBef>
              <a:spcAft>
                <a:spcPts val="1200"/>
              </a:spcAft>
            </a:pPr>
            <a:r>
              <a:rPr lang="en-US" sz="4000" dirty="0"/>
              <a:t>How do you plan to acquire and keep customers?</a:t>
            </a:r>
          </a:p>
          <a:p>
            <a:pPr marL="1171985" indent="-1171985">
              <a:spcBef>
                <a:spcPts val="0"/>
              </a:spcBef>
              <a:spcAft>
                <a:spcPts val="1200"/>
              </a:spcAft>
            </a:pPr>
            <a:r>
              <a:rPr lang="en-US" sz="4000" dirty="0"/>
              <a:t>When do you need to raise the next round? How much will you raise and who do you think you’ll raise it from? What will you do with that money?</a:t>
            </a:r>
          </a:p>
          <a:p>
            <a:pPr marL="1171985" indent="-1171985">
              <a:spcBef>
                <a:spcPts val="0"/>
              </a:spcBef>
              <a:spcAft>
                <a:spcPts val="1200"/>
              </a:spcAft>
            </a:pPr>
            <a:r>
              <a:rPr lang="en-US" sz="4000" dirty="0"/>
              <a:t>When will the company reach break even?</a:t>
            </a:r>
          </a:p>
          <a:p>
            <a:pPr marL="1171985" indent="-1171985">
              <a:spcBef>
                <a:spcPts val="0"/>
              </a:spcBef>
              <a:spcAft>
                <a:spcPts val="1200"/>
              </a:spcAft>
            </a:pPr>
            <a:r>
              <a:rPr lang="en-US" sz="4000" dirty="0"/>
              <a:t>What makes your team uniquely capable of executing on this business plan?</a:t>
            </a:r>
          </a:p>
          <a:p>
            <a:pPr marL="1171985" indent="-1171985">
              <a:spcBef>
                <a:spcPts val="0"/>
              </a:spcBef>
              <a:spcAft>
                <a:spcPts val="1200"/>
              </a:spcAft>
            </a:pPr>
            <a:r>
              <a:rPr lang="en-US" sz="4000" dirty="0"/>
              <a:t>What are the long-term risks that could impede the company’s success?</a:t>
            </a:r>
          </a:p>
        </p:txBody>
      </p:sp>
      <p:pic>
        <p:nvPicPr>
          <p:cNvPr id="2" name="Picture 1" descr="6zpnbzh6-1411643457.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017076" y="0"/>
            <a:ext cx="11489157" cy="13779820"/>
          </a:xfrm>
          <a:prstGeom prst="rect">
            <a:avLst/>
          </a:prstGeom>
        </p:spPr>
      </p:pic>
      <p:sp>
        <p:nvSpPr>
          <p:cNvPr id="4" name="Title 1"/>
          <p:cNvSpPr>
            <a:spLocks noGrp="1"/>
          </p:cNvSpPr>
          <p:nvPr>
            <p:ph type="title"/>
          </p:nvPr>
        </p:nvSpPr>
        <p:spPr>
          <a:xfrm>
            <a:off x="1219359" y="549276"/>
            <a:ext cx="21948458" cy="2286000"/>
          </a:xfrm>
        </p:spPr>
        <p:txBody>
          <a:bodyPr/>
          <a:lstStyle/>
          <a:p>
            <a:r>
              <a:rPr lang="en-US" sz="9600" dirty="0">
                <a:solidFill>
                  <a:srgbClr val="77777A"/>
                </a:solidFill>
                <a:latin typeface="Gotham Bold"/>
                <a:cs typeface="Gotham Bold"/>
              </a:rPr>
              <a:t>POTENTIAL </a:t>
            </a:r>
            <a:r>
              <a:rPr lang="en-US" sz="9600" dirty="0">
                <a:solidFill>
                  <a:srgbClr val="15AAD6"/>
                </a:solidFill>
                <a:latin typeface="Gotham Bold"/>
                <a:cs typeface="Gotham Bold"/>
              </a:rPr>
              <a:t>Q&amp;A</a:t>
            </a:r>
          </a:p>
        </p:txBody>
      </p:sp>
    </p:spTree>
    <p:extLst>
      <p:ext uri="{BB962C8B-B14F-4D97-AF65-F5344CB8AC3E}">
        <p14:creationId xmlns:p14="http://schemas.microsoft.com/office/powerpoint/2010/main" val="1451082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19200" y="4697413"/>
            <a:ext cx="19767550" cy="2286000"/>
          </a:xfrm>
        </p:spPr>
        <p:txBody>
          <a:bodyPr>
            <a:normAutofit fontScale="90000"/>
          </a:bodyPr>
          <a:lstStyle/>
          <a:p>
            <a:r>
              <a:rPr lang="en-US" dirty="0">
                <a:latin typeface="Gotham Bold"/>
                <a:cs typeface="Gotham Bold"/>
              </a:rPr>
              <a:t>THINGS YOU NEVER WANT TO SAY</a:t>
            </a:r>
          </a:p>
        </p:txBody>
      </p:sp>
    </p:spTree>
    <p:extLst>
      <p:ext uri="{BB962C8B-B14F-4D97-AF65-F5344CB8AC3E}">
        <p14:creationId xmlns:p14="http://schemas.microsoft.com/office/powerpoint/2010/main" val="1518324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360" y="1918096"/>
            <a:ext cx="11003992" cy="9910934"/>
          </a:xfrm>
        </p:spPr>
        <p:txBody>
          <a:bodyPr>
            <a:noAutofit/>
          </a:bodyPr>
          <a:lstStyle/>
          <a:p>
            <a:pPr marL="752475" indent="-752475">
              <a:lnSpc>
                <a:spcPct val="110000"/>
              </a:lnSpc>
            </a:pPr>
            <a:r>
              <a:rPr lang="en-US" sz="4000" dirty="0"/>
              <a:t>This is the best deal you will ever see</a:t>
            </a:r>
          </a:p>
          <a:p>
            <a:pPr marL="752475" indent="-752475">
              <a:lnSpc>
                <a:spcPct val="110000"/>
              </a:lnSpc>
            </a:pPr>
            <a:r>
              <a:rPr lang="en-US" sz="4000" dirty="0"/>
              <a:t>No one else does what we do</a:t>
            </a:r>
          </a:p>
          <a:p>
            <a:pPr marL="752475" indent="-752475">
              <a:lnSpc>
                <a:spcPct val="110000"/>
              </a:lnSpc>
            </a:pPr>
            <a:r>
              <a:rPr lang="en-US" sz="4000" dirty="0"/>
              <a:t>We are chasing multi-billion dollar markets</a:t>
            </a:r>
          </a:p>
          <a:p>
            <a:pPr marL="752475" indent="-752475">
              <a:lnSpc>
                <a:spcPct val="110000"/>
              </a:lnSpc>
            </a:pPr>
            <a:r>
              <a:rPr lang="en-US" sz="4000" dirty="0"/>
              <a:t>Our technology is the best</a:t>
            </a:r>
          </a:p>
          <a:p>
            <a:pPr marL="752475" indent="-752475">
              <a:lnSpc>
                <a:spcPct val="110000"/>
              </a:lnSpc>
            </a:pPr>
            <a:r>
              <a:rPr lang="en-US" sz="4000" dirty="0"/>
              <a:t>We don’t have any competition</a:t>
            </a:r>
          </a:p>
          <a:p>
            <a:pPr marL="752475" indent="-752475">
              <a:lnSpc>
                <a:spcPct val="110000"/>
              </a:lnSpc>
            </a:pPr>
            <a:r>
              <a:rPr lang="en-US" sz="4000" dirty="0"/>
              <a:t>Big corporations are too slow to be a threat</a:t>
            </a:r>
          </a:p>
          <a:p>
            <a:pPr marL="752475" indent="-752475">
              <a:lnSpc>
                <a:spcPct val="110000"/>
              </a:lnSpc>
            </a:pPr>
            <a:r>
              <a:rPr lang="en-US" sz="4000" dirty="0"/>
              <a:t>Our financial projections are conservative</a:t>
            </a:r>
          </a:p>
          <a:p>
            <a:pPr marL="752475" indent="-752475"/>
            <a:r>
              <a:rPr lang="en-US" sz="4000" dirty="0"/>
              <a:t>We just need a 1-2% market share to meet projections </a:t>
            </a:r>
          </a:p>
          <a:p>
            <a:pPr marL="752475" indent="-752475"/>
            <a:r>
              <a:rPr lang="en-US" sz="4000" dirty="0"/>
              <a:t>Revenues are not our current focus</a:t>
            </a:r>
            <a:endParaRPr lang="en-US" sz="8800" dirty="0"/>
          </a:p>
        </p:txBody>
      </p:sp>
      <p:pic>
        <p:nvPicPr>
          <p:cNvPr id="4" name="Picture 3" descr="stop-63494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715554" y="0"/>
            <a:ext cx="10671621" cy="13716000"/>
          </a:xfrm>
          <a:prstGeom prst="rect">
            <a:avLst/>
          </a:prstGeom>
        </p:spPr>
      </p:pic>
    </p:spTree>
    <p:extLst>
      <p:ext uri="{BB962C8B-B14F-4D97-AF65-F5344CB8AC3E}">
        <p14:creationId xmlns:p14="http://schemas.microsoft.com/office/powerpoint/2010/main" val="2073614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31"/>
          <p:cNvSpPr/>
          <p:nvPr/>
        </p:nvSpPr>
        <p:spPr>
          <a:xfrm>
            <a:off x="1801383" y="2710677"/>
            <a:ext cx="6625738" cy="296876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spAutoFit/>
          </a:bodyPr>
          <a:lstStyle/>
          <a:p>
            <a:pPr algn="l">
              <a:lnSpc>
                <a:spcPct val="70000"/>
              </a:lnSpc>
              <a:spcBef>
                <a:spcPts val="600"/>
              </a:spcBef>
              <a:defRPr sz="12500">
                <a:solidFill>
                  <a:srgbClr val="FFFFFF"/>
                </a:solidFill>
                <a:latin typeface="Avenir Light"/>
                <a:ea typeface="Avenir Light"/>
                <a:cs typeface="Avenir Light"/>
                <a:sym typeface="Avenir Light"/>
              </a:defRPr>
            </a:pPr>
            <a:r>
              <a:rPr dirty="0">
                <a:latin typeface="Gotham Bold"/>
                <a:cs typeface="Gotham Bold"/>
              </a:rPr>
              <a:t>THANK</a:t>
            </a:r>
          </a:p>
          <a:p>
            <a:pPr algn="l">
              <a:lnSpc>
                <a:spcPct val="70000"/>
              </a:lnSpc>
              <a:spcBef>
                <a:spcPts val="600"/>
              </a:spcBef>
              <a:defRPr sz="12500">
                <a:solidFill>
                  <a:srgbClr val="00B8DE"/>
                </a:solidFill>
                <a:latin typeface="Avenir Black"/>
                <a:ea typeface="Avenir Black"/>
                <a:cs typeface="Avenir Black"/>
                <a:sym typeface="Avenir Black"/>
              </a:defRPr>
            </a:pPr>
            <a:r>
              <a:rPr dirty="0">
                <a:latin typeface="Gotham Bold"/>
                <a:cs typeface="Gotham Bold"/>
              </a:rPr>
              <a:t>YOU</a:t>
            </a:r>
          </a:p>
        </p:txBody>
      </p:sp>
    </p:spTree>
    <p:extLst>
      <p:ext uri="{BB962C8B-B14F-4D97-AF65-F5344CB8AC3E}">
        <p14:creationId xmlns:p14="http://schemas.microsoft.com/office/powerpoint/2010/main" val="4079884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Gotham Bold"/>
                <a:cs typeface="Gotham Bold"/>
              </a:rPr>
              <a:t>THE PITCH: </a:t>
            </a:r>
            <a:r>
              <a:rPr lang="en-US" dirty="0">
                <a:solidFill>
                  <a:srgbClr val="17ABD6"/>
                </a:solidFill>
                <a:latin typeface="Gotham Bold"/>
                <a:cs typeface="Gotham Bold"/>
              </a:rPr>
              <a:t>TABLE OF CONTENTS</a:t>
            </a:r>
          </a:p>
        </p:txBody>
      </p:sp>
      <p:sp>
        <p:nvSpPr>
          <p:cNvPr id="3" name="Content Placeholder 2"/>
          <p:cNvSpPr>
            <a:spLocks noGrp="1"/>
          </p:cNvSpPr>
          <p:nvPr>
            <p:ph sz="half" idx="1"/>
          </p:nvPr>
        </p:nvSpPr>
        <p:spPr>
          <a:xfrm>
            <a:off x="1219357" y="2641601"/>
            <a:ext cx="12649043" cy="9895188"/>
          </a:xfrm>
        </p:spPr>
        <p:txBody>
          <a:bodyPr>
            <a:noAutofit/>
          </a:bodyPr>
          <a:lstStyle/>
          <a:p>
            <a:pPr marL="1143000" indent="-1143000">
              <a:spcBef>
                <a:spcPts val="0"/>
              </a:spcBef>
              <a:spcAft>
                <a:spcPts val="1200"/>
              </a:spcAft>
              <a:buFont typeface="+mj-lt"/>
              <a:buAutoNum type="arabicPeriod"/>
            </a:pPr>
            <a:r>
              <a:rPr lang="en-US" sz="4000" dirty="0">
                <a:latin typeface="Gotham Book"/>
                <a:cs typeface="Gotham Book"/>
              </a:rPr>
              <a:t>Title Slide</a:t>
            </a:r>
          </a:p>
          <a:p>
            <a:pPr marL="1143000" indent="-1143000">
              <a:spcBef>
                <a:spcPts val="0"/>
              </a:spcBef>
              <a:spcAft>
                <a:spcPts val="1200"/>
              </a:spcAft>
              <a:buFont typeface="+mj-lt"/>
              <a:buAutoNum type="arabicPeriod"/>
            </a:pPr>
            <a:r>
              <a:rPr lang="en-US" sz="4000" dirty="0">
                <a:latin typeface="Gotham Book"/>
                <a:cs typeface="Gotham Book"/>
              </a:rPr>
              <a:t>Customer Problem/Opportunity</a:t>
            </a:r>
          </a:p>
          <a:p>
            <a:pPr marL="1143000" indent="-1143000">
              <a:spcBef>
                <a:spcPts val="0"/>
              </a:spcBef>
              <a:spcAft>
                <a:spcPts val="1200"/>
              </a:spcAft>
              <a:buFont typeface="+mj-lt"/>
              <a:buAutoNum type="arabicPeriod"/>
            </a:pPr>
            <a:r>
              <a:rPr lang="en-US" sz="4000" dirty="0">
                <a:latin typeface="Gotham Book"/>
                <a:cs typeface="Gotham Book"/>
              </a:rPr>
              <a:t>Your Solution/Technology</a:t>
            </a:r>
          </a:p>
          <a:p>
            <a:pPr marL="1143000" indent="-1143000">
              <a:spcBef>
                <a:spcPts val="0"/>
              </a:spcBef>
              <a:spcAft>
                <a:spcPts val="1200"/>
              </a:spcAft>
              <a:buFont typeface="+mj-lt"/>
              <a:buAutoNum type="arabicPeriod"/>
            </a:pPr>
            <a:r>
              <a:rPr lang="en-US" sz="4000" dirty="0"/>
              <a:t>Examples of your Solution/Technology</a:t>
            </a:r>
            <a:endParaRPr lang="en-US" sz="4000" dirty="0">
              <a:latin typeface="Gotham Book"/>
              <a:cs typeface="Gotham Book"/>
            </a:endParaRPr>
          </a:p>
          <a:p>
            <a:pPr marL="1143000" indent="-1143000">
              <a:spcBef>
                <a:spcPts val="0"/>
              </a:spcBef>
              <a:spcAft>
                <a:spcPts val="1200"/>
              </a:spcAft>
              <a:buFont typeface="+mj-lt"/>
              <a:buAutoNum type="arabicPeriod"/>
            </a:pPr>
            <a:r>
              <a:rPr lang="en-US" sz="4000" dirty="0">
                <a:latin typeface="Gotham Book"/>
                <a:cs typeface="Gotham Book"/>
              </a:rPr>
              <a:t>Market Demand</a:t>
            </a:r>
          </a:p>
          <a:p>
            <a:pPr marL="1143000" indent="-1143000">
              <a:spcBef>
                <a:spcPts val="0"/>
              </a:spcBef>
              <a:spcAft>
                <a:spcPts val="1200"/>
              </a:spcAft>
              <a:buFont typeface="+mj-lt"/>
              <a:buAutoNum type="arabicPeriod"/>
            </a:pPr>
            <a:r>
              <a:rPr lang="en-US" sz="4000" dirty="0">
                <a:latin typeface="Gotham Book"/>
                <a:cs typeface="Gotham Book"/>
              </a:rPr>
              <a:t>Competition/Status Quo</a:t>
            </a:r>
          </a:p>
          <a:p>
            <a:pPr marL="1143000" indent="-1143000">
              <a:spcBef>
                <a:spcPts val="0"/>
              </a:spcBef>
              <a:spcAft>
                <a:spcPts val="1200"/>
              </a:spcAft>
              <a:buFont typeface="+mj-lt"/>
              <a:buAutoNum type="arabicPeriod"/>
            </a:pPr>
            <a:r>
              <a:rPr lang="en-US" sz="4000" dirty="0"/>
              <a:t>Competitive Matrix</a:t>
            </a:r>
            <a:endParaRPr lang="en-US" sz="4000" dirty="0">
              <a:latin typeface="Gotham Book"/>
              <a:cs typeface="Gotham Book"/>
            </a:endParaRPr>
          </a:p>
          <a:p>
            <a:pPr marL="1143000" indent="-1143000">
              <a:spcBef>
                <a:spcPts val="0"/>
              </a:spcBef>
              <a:spcAft>
                <a:spcPts val="1200"/>
              </a:spcAft>
              <a:buFont typeface="+mj-lt"/>
              <a:buAutoNum type="arabicPeriod"/>
            </a:pPr>
            <a:r>
              <a:rPr lang="en-US" sz="4000" dirty="0">
                <a:latin typeface="Gotham Book"/>
                <a:cs typeface="Gotham Book"/>
              </a:rPr>
              <a:t>Team</a:t>
            </a:r>
          </a:p>
          <a:p>
            <a:pPr marL="1143000" indent="-1143000">
              <a:spcBef>
                <a:spcPts val="0"/>
              </a:spcBef>
              <a:spcAft>
                <a:spcPts val="1200"/>
              </a:spcAft>
              <a:buFont typeface="+mj-lt"/>
              <a:buAutoNum type="arabicPeriod"/>
            </a:pPr>
            <a:r>
              <a:rPr lang="en-US" sz="4000" dirty="0">
                <a:latin typeface="Gotham Book"/>
                <a:cs typeface="Gotham Book"/>
              </a:rPr>
              <a:t>Technology Development per Customer Specification</a:t>
            </a:r>
          </a:p>
          <a:p>
            <a:pPr marL="1143000" indent="-1143000">
              <a:spcBef>
                <a:spcPts val="0"/>
              </a:spcBef>
              <a:spcAft>
                <a:spcPts val="1200"/>
              </a:spcAft>
              <a:buFont typeface="+mj-lt"/>
              <a:buAutoNum type="arabicPeriod"/>
            </a:pPr>
            <a:r>
              <a:rPr lang="en-US" sz="4000" dirty="0"/>
              <a:t>Unit cost analysis</a:t>
            </a:r>
          </a:p>
          <a:p>
            <a:pPr marL="1143000" indent="-1143000">
              <a:spcBef>
                <a:spcPts val="0"/>
              </a:spcBef>
              <a:spcAft>
                <a:spcPts val="1200"/>
              </a:spcAft>
              <a:buFont typeface="+mj-lt"/>
              <a:buAutoNum type="arabicPeriod"/>
            </a:pPr>
            <a:r>
              <a:rPr lang="en-US" sz="4000" dirty="0"/>
              <a:t>Sources &amp; Uses of Funds</a:t>
            </a:r>
          </a:p>
          <a:p>
            <a:pPr marL="1143000" indent="-1143000">
              <a:spcBef>
                <a:spcPts val="0"/>
              </a:spcBef>
              <a:spcAft>
                <a:spcPts val="1200"/>
              </a:spcAft>
              <a:buFont typeface="+mj-lt"/>
              <a:buAutoNum type="arabicPeriod"/>
            </a:pPr>
            <a:r>
              <a:rPr lang="en-US" sz="4000" dirty="0"/>
              <a:t>Use of Funds Chart</a:t>
            </a:r>
          </a:p>
          <a:p>
            <a:pPr marL="0" indent="0">
              <a:spcBef>
                <a:spcPts val="0"/>
              </a:spcBef>
              <a:spcAft>
                <a:spcPts val="1200"/>
              </a:spcAft>
              <a:buNone/>
            </a:pPr>
            <a:endParaRPr lang="en-US" sz="4400" dirty="0"/>
          </a:p>
        </p:txBody>
      </p:sp>
      <p:sp>
        <p:nvSpPr>
          <p:cNvPr id="4" name="Content Placeholder 3"/>
          <p:cNvSpPr>
            <a:spLocks noGrp="1"/>
          </p:cNvSpPr>
          <p:nvPr>
            <p:ph sz="half" idx="2"/>
          </p:nvPr>
        </p:nvSpPr>
        <p:spPr>
          <a:xfrm>
            <a:off x="13373100" y="9366253"/>
            <a:ext cx="10315417" cy="3632201"/>
          </a:xfrm>
        </p:spPr>
        <p:txBody>
          <a:bodyPr>
            <a:noAutofit/>
          </a:bodyPr>
          <a:lstStyle/>
          <a:p>
            <a:pPr marL="0" indent="0">
              <a:buNone/>
            </a:pPr>
            <a:endParaRPr lang="en-US" sz="3600" dirty="0">
              <a:solidFill>
                <a:srgbClr val="17ABD6"/>
              </a:solidFill>
            </a:endParaRPr>
          </a:p>
          <a:p>
            <a:pPr marL="0" indent="0">
              <a:buNone/>
            </a:pPr>
            <a:r>
              <a:rPr lang="en-US" sz="3600" dirty="0">
                <a:solidFill>
                  <a:srgbClr val="17ABD6"/>
                </a:solidFill>
              </a:rPr>
              <a:t>Must leave this impression:</a:t>
            </a:r>
          </a:p>
          <a:p>
            <a:pPr marL="0" indent="0">
              <a:lnSpc>
                <a:spcPct val="110000"/>
              </a:lnSpc>
              <a:buNone/>
            </a:pPr>
            <a:r>
              <a:rPr lang="en-US" sz="3600" dirty="0"/>
              <a:t>Success at this phase leads to a product that customers will buy and the company can produce and sell profitably. </a:t>
            </a:r>
          </a:p>
        </p:txBody>
      </p:sp>
      <p:sp>
        <p:nvSpPr>
          <p:cNvPr id="5" name="Content Placeholder 3"/>
          <p:cNvSpPr txBox="1">
            <a:spLocks/>
          </p:cNvSpPr>
          <p:nvPr/>
        </p:nvSpPr>
        <p:spPr>
          <a:xfrm>
            <a:off x="13347701" y="6705600"/>
            <a:ext cx="9525000" cy="3632201"/>
          </a:xfrm>
          <a:prstGeom prst="rect">
            <a:avLst/>
          </a:prstGeom>
        </p:spPr>
        <p:txBody>
          <a:bodyPr vert="horz" lIns="217728" tIns="108864" rIns="217728" bIns="108864" rtlCol="0">
            <a:normAutofit/>
          </a:bodyPr>
          <a:lstStyle>
            <a:lvl1pPr marL="816479" indent="-816479" algn="l" defTabSz="1088639" rtl="0" eaLnBrk="1" latinLnBrk="0" hangingPunct="1">
              <a:spcBef>
                <a:spcPct val="20000"/>
              </a:spcBef>
              <a:buFont typeface="Arial"/>
              <a:buChar char="•"/>
              <a:defRPr sz="6700" b="0" i="0" kern="1200">
                <a:solidFill>
                  <a:srgbClr val="7F7F7F"/>
                </a:solidFill>
                <a:latin typeface="Gotham Book"/>
                <a:ea typeface="+mn-ea"/>
                <a:cs typeface="Gotham Book"/>
              </a:defRPr>
            </a:lvl1pPr>
            <a:lvl2pPr marL="1769038" indent="-680399" algn="l" defTabSz="1088639" rtl="0" eaLnBrk="1" latinLnBrk="0" hangingPunct="1">
              <a:spcBef>
                <a:spcPct val="20000"/>
              </a:spcBef>
              <a:buFont typeface="Arial"/>
              <a:buChar char="–"/>
              <a:defRPr sz="5700" b="0" i="0" kern="1200">
                <a:solidFill>
                  <a:srgbClr val="7F7F7F"/>
                </a:solidFill>
                <a:latin typeface="Gotham Book"/>
                <a:ea typeface="+mn-ea"/>
                <a:cs typeface="Gotham Book"/>
              </a:defRPr>
            </a:lvl2pPr>
            <a:lvl3pPr marL="2721597" indent="-544319" algn="l" defTabSz="1088639" rtl="0" eaLnBrk="1" latinLnBrk="0" hangingPunct="1">
              <a:spcBef>
                <a:spcPct val="20000"/>
              </a:spcBef>
              <a:buFont typeface="Arial"/>
              <a:buChar char="•"/>
              <a:defRPr sz="4800" b="0" i="0" kern="1200">
                <a:solidFill>
                  <a:srgbClr val="7F7F7F"/>
                </a:solidFill>
                <a:latin typeface="Gotham Book"/>
                <a:ea typeface="+mn-ea"/>
                <a:cs typeface="Gotham Book"/>
              </a:defRPr>
            </a:lvl3pPr>
            <a:lvl4pPr marL="3810236" indent="-544319" algn="l" defTabSz="1088639" rtl="0" eaLnBrk="1" latinLnBrk="0" hangingPunct="1">
              <a:spcBef>
                <a:spcPct val="20000"/>
              </a:spcBef>
              <a:buFont typeface="Arial"/>
              <a:buChar char="–"/>
              <a:defRPr sz="4300" b="0" i="0" kern="1200">
                <a:solidFill>
                  <a:srgbClr val="7F7F7F"/>
                </a:solidFill>
                <a:latin typeface="Gotham Book"/>
                <a:ea typeface="+mn-ea"/>
                <a:cs typeface="Gotham Book"/>
              </a:defRPr>
            </a:lvl4pPr>
            <a:lvl5pPr marL="4898875" indent="-544319" algn="l" defTabSz="1088639" rtl="0" eaLnBrk="1" latinLnBrk="0" hangingPunct="1">
              <a:spcBef>
                <a:spcPct val="20000"/>
              </a:spcBef>
              <a:buFont typeface="Arial"/>
              <a:buChar char="»"/>
              <a:defRPr sz="4300" b="0" i="0" kern="1200">
                <a:solidFill>
                  <a:srgbClr val="7F7F7F"/>
                </a:solidFill>
                <a:latin typeface="Gotham Book"/>
                <a:ea typeface="+mn-ea"/>
                <a:cs typeface="Gotham Book"/>
              </a:defRPr>
            </a:lvl5pPr>
            <a:lvl6pPr marL="5987514" indent="-544319" algn="l" defTabSz="1088639" rtl="0" eaLnBrk="1" latinLnBrk="0" hangingPunct="1">
              <a:spcBef>
                <a:spcPct val="20000"/>
              </a:spcBef>
              <a:buFont typeface="Arial"/>
              <a:buChar char="•"/>
              <a:defRPr sz="43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3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3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300" kern="1200">
                <a:solidFill>
                  <a:schemeClr val="tx1"/>
                </a:solidFill>
                <a:latin typeface="+mn-lt"/>
                <a:ea typeface="+mn-ea"/>
                <a:cs typeface="+mn-cs"/>
              </a:defRPr>
            </a:lvl9pPr>
          </a:lstStyle>
          <a:p>
            <a:pPr marL="0" indent="0">
              <a:buFont typeface="Arial"/>
              <a:buNone/>
            </a:pPr>
            <a:r>
              <a:rPr lang="en-US" sz="3600" dirty="0">
                <a:solidFill>
                  <a:srgbClr val="17ABD6"/>
                </a:solidFill>
              </a:rPr>
              <a:t>Note:</a:t>
            </a:r>
          </a:p>
          <a:p>
            <a:pPr marL="0" indent="0">
              <a:lnSpc>
                <a:spcPct val="110000"/>
              </a:lnSpc>
              <a:buFont typeface="Arial"/>
              <a:buNone/>
            </a:pPr>
            <a:r>
              <a:rPr lang="en-US" sz="3600" dirty="0"/>
              <a:t>These are the recommended talking points. Please feel free to modify the flow of the slides to tell your story in the most compelling way.</a:t>
            </a:r>
          </a:p>
        </p:txBody>
      </p:sp>
      <p:sp>
        <p:nvSpPr>
          <p:cNvPr id="6" name="Rectangle 5"/>
          <p:cNvSpPr/>
          <p:nvPr/>
        </p:nvSpPr>
        <p:spPr>
          <a:xfrm>
            <a:off x="2692398" y="12932630"/>
            <a:ext cx="20777202" cy="461665"/>
          </a:xfrm>
          <a:prstGeom prst="rect">
            <a:avLst/>
          </a:prstGeom>
        </p:spPr>
        <p:txBody>
          <a:bodyPr wrap="square">
            <a:spAutoFit/>
          </a:bodyPr>
          <a:lstStyle/>
          <a:p>
            <a:pPr lvl="0">
              <a:spcBef>
                <a:spcPct val="20000"/>
              </a:spcBef>
            </a:pPr>
            <a:r>
              <a:rPr lang="en-US" sz="2400">
                <a:solidFill>
                  <a:srgbClr val="7F7F7F"/>
                </a:solidFill>
                <a:latin typeface="Gotham Book"/>
                <a:cs typeface="Gotham Book"/>
              </a:rPr>
              <a:t>Resources: Angel </a:t>
            </a:r>
            <a:r>
              <a:rPr lang="en-US" sz="2400" dirty="0">
                <a:solidFill>
                  <a:srgbClr val="7F7F7F"/>
                </a:solidFill>
                <a:latin typeface="Gotham Book"/>
                <a:cs typeface="Gotham Book"/>
              </a:rPr>
              <a:t>Capital Foundation &amp; Angel Resource Institute &amp; Ohio TechAngels Funds &amp; The Entrepreneur’s Handbook</a:t>
            </a:r>
          </a:p>
        </p:txBody>
      </p:sp>
      <p:sp>
        <p:nvSpPr>
          <p:cNvPr id="7" name="Content Placeholder 3"/>
          <p:cNvSpPr txBox="1">
            <a:spLocks/>
          </p:cNvSpPr>
          <p:nvPr/>
        </p:nvSpPr>
        <p:spPr>
          <a:xfrm>
            <a:off x="13347701" y="2706690"/>
            <a:ext cx="9525000" cy="3998910"/>
          </a:xfrm>
          <a:prstGeom prst="rect">
            <a:avLst/>
          </a:prstGeom>
        </p:spPr>
        <p:txBody>
          <a:bodyPr vert="horz" lIns="217728" tIns="108864" rIns="217728" bIns="108864" rtlCol="0">
            <a:normAutofit/>
          </a:bodyPr>
          <a:lstStyle>
            <a:lvl1pPr marL="816479" indent="-816479" algn="l" defTabSz="1088639" rtl="0" eaLnBrk="1" latinLnBrk="0" hangingPunct="1">
              <a:spcBef>
                <a:spcPct val="20000"/>
              </a:spcBef>
              <a:buFont typeface="Arial"/>
              <a:buChar char="•"/>
              <a:defRPr sz="6700" b="0" i="0" kern="1200">
                <a:solidFill>
                  <a:srgbClr val="7F7F7F"/>
                </a:solidFill>
                <a:latin typeface="Gotham Book"/>
                <a:ea typeface="+mn-ea"/>
                <a:cs typeface="Gotham Book"/>
              </a:defRPr>
            </a:lvl1pPr>
            <a:lvl2pPr marL="1769038" indent="-680399" algn="l" defTabSz="1088639" rtl="0" eaLnBrk="1" latinLnBrk="0" hangingPunct="1">
              <a:spcBef>
                <a:spcPct val="20000"/>
              </a:spcBef>
              <a:buFont typeface="Arial"/>
              <a:buChar char="–"/>
              <a:defRPr sz="5700" b="0" i="0" kern="1200">
                <a:solidFill>
                  <a:srgbClr val="7F7F7F"/>
                </a:solidFill>
                <a:latin typeface="Gotham Book"/>
                <a:ea typeface="+mn-ea"/>
                <a:cs typeface="Gotham Book"/>
              </a:defRPr>
            </a:lvl2pPr>
            <a:lvl3pPr marL="2721597" indent="-544319" algn="l" defTabSz="1088639" rtl="0" eaLnBrk="1" latinLnBrk="0" hangingPunct="1">
              <a:spcBef>
                <a:spcPct val="20000"/>
              </a:spcBef>
              <a:buFont typeface="Arial"/>
              <a:buChar char="•"/>
              <a:defRPr sz="4800" b="0" i="0" kern="1200">
                <a:solidFill>
                  <a:srgbClr val="7F7F7F"/>
                </a:solidFill>
                <a:latin typeface="Gotham Book"/>
                <a:ea typeface="+mn-ea"/>
                <a:cs typeface="Gotham Book"/>
              </a:defRPr>
            </a:lvl3pPr>
            <a:lvl4pPr marL="3810236" indent="-544319" algn="l" defTabSz="1088639" rtl="0" eaLnBrk="1" latinLnBrk="0" hangingPunct="1">
              <a:spcBef>
                <a:spcPct val="20000"/>
              </a:spcBef>
              <a:buFont typeface="Arial"/>
              <a:buChar char="–"/>
              <a:defRPr sz="4300" b="0" i="0" kern="1200">
                <a:solidFill>
                  <a:srgbClr val="7F7F7F"/>
                </a:solidFill>
                <a:latin typeface="Gotham Book"/>
                <a:ea typeface="+mn-ea"/>
                <a:cs typeface="Gotham Book"/>
              </a:defRPr>
            </a:lvl4pPr>
            <a:lvl5pPr marL="4898875" indent="-544319" algn="l" defTabSz="1088639" rtl="0" eaLnBrk="1" latinLnBrk="0" hangingPunct="1">
              <a:spcBef>
                <a:spcPct val="20000"/>
              </a:spcBef>
              <a:buFont typeface="Arial"/>
              <a:buChar char="»"/>
              <a:defRPr sz="4300" b="0" i="0" kern="1200">
                <a:solidFill>
                  <a:srgbClr val="7F7F7F"/>
                </a:solidFill>
                <a:latin typeface="Gotham Book"/>
                <a:ea typeface="+mn-ea"/>
                <a:cs typeface="Gotham Book"/>
              </a:defRPr>
            </a:lvl5pPr>
            <a:lvl6pPr marL="5987514" indent="-544319" algn="l" defTabSz="1088639" rtl="0" eaLnBrk="1" latinLnBrk="0" hangingPunct="1">
              <a:spcBef>
                <a:spcPct val="20000"/>
              </a:spcBef>
              <a:buFont typeface="Arial"/>
              <a:buChar char="•"/>
              <a:defRPr sz="43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3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3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300" kern="1200">
                <a:solidFill>
                  <a:schemeClr val="tx1"/>
                </a:solidFill>
                <a:latin typeface="+mn-lt"/>
                <a:ea typeface="+mn-ea"/>
                <a:cs typeface="+mn-cs"/>
              </a:defRPr>
            </a:lvl9pPr>
          </a:lstStyle>
          <a:p>
            <a:pPr marL="1143000" lvl="0" indent="-1143000">
              <a:spcBef>
                <a:spcPts val="0"/>
              </a:spcBef>
              <a:spcAft>
                <a:spcPts val="1200"/>
              </a:spcAft>
              <a:buFont typeface="+mj-lt"/>
              <a:buAutoNum type="arabicPeriod" startAt="12"/>
            </a:pPr>
            <a:r>
              <a:rPr lang="en-US" sz="4000" dirty="0"/>
              <a:t>Milestones To-Date &amp; Future</a:t>
            </a:r>
          </a:p>
          <a:p>
            <a:pPr marL="1143000" lvl="0" indent="-1143000">
              <a:spcBef>
                <a:spcPts val="0"/>
              </a:spcBef>
              <a:spcAft>
                <a:spcPts val="1200"/>
              </a:spcAft>
              <a:buFont typeface="+mj-lt"/>
              <a:buAutoNum type="arabicPeriod" startAt="12"/>
            </a:pPr>
            <a:r>
              <a:rPr lang="en-US" sz="4000" dirty="0"/>
              <a:t>Milestones Chart</a:t>
            </a:r>
          </a:p>
          <a:p>
            <a:pPr marL="1143000" lvl="0" indent="-1143000">
              <a:spcBef>
                <a:spcPts val="0"/>
              </a:spcBef>
              <a:spcAft>
                <a:spcPts val="1200"/>
              </a:spcAft>
              <a:buFont typeface="+mj-lt"/>
              <a:buAutoNum type="arabicPeriod" startAt="12"/>
            </a:pPr>
            <a:r>
              <a:rPr lang="en-US" sz="4000" dirty="0"/>
              <a:t>Risk Assessment</a:t>
            </a:r>
          </a:p>
          <a:p>
            <a:pPr marL="1143000" lvl="0" indent="-1143000">
              <a:spcBef>
                <a:spcPts val="0"/>
              </a:spcBef>
              <a:spcAft>
                <a:spcPts val="1200"/>
              </a:spcAft>
              <a:buFont typeface="+mj-lt"/>
              <a:buAutoNum type="arabicPeriod" startAt="12"/>
            </a:pPr>
            <a:r>
              <a:rPr lang="en-US" sz="4000" dirty="0"/>
              <a:t>Appendix</a:t>
            </a:r>
          </a:p>
        </p:txBody>
      </p:sp>
    </p:spTree>
    <p:extLst>
      <p:ext uri="{BB962C8B-B14F-4D97-AF65-F5344CB8AC3E}">
        <p14:creationId xmlns:p14="http://schemas.microsoft.com/office/powerpoint/2010/main" val="2109694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800" dirty="0">
                <a:solidFill>
                  <a:srgbClr val="15AAD6"/>
                </a:solidFill>
                <a:latin typeface="Gotham Bold"/>
                <a:cs typeface="Gotham Bold"/>
              </a:rPr>
              <a:t>TITLE</a:t>
            </a:r>
            <a:r>
              <a:rPr lang="en-US" sz="8800" dirty="0">
                <a:latin typeface="Gotham Bold"/>
                <a:cs typeface="Gotham Bold"/>
              </a:rPr>
              <a:t> SLIDE</a:t>
            </a:r>
          </a:p>
        </p:txBody>
      </p:sp>
      <p:sp>
        <p:nvSpPr>
          <p:cNvPr id="3" name="Content Placeholder 2"/>
          <p:cNvSpPr>
            <a:spLocks noGrp="1"/>
          </p:cNvSpPr>
          <p:nvPr>
            <p:ph idx="1"/>
          </p:nvPr>
        </p:nvSpPr>
        <p:spPr>
          <a:xfrm>
            <a:off x="1219359" y="3209954"/>
            <a:ext cx="11519914" cy="9051926"/>
          </a:xfrm>
        </p:spPr>
        <p:txBody>
          <a:bodyPr>
            <a:normAutofit/>
          </a:bodyPr>
          <a:lstStyle/>
          <a:p>
            <a:pPr marL="1171985" indent="-1171985">
              <a:spcBef>
                <a:spcPts val="0"/>
              </a:spcBef>
              <a:spcAft>
                <a:spcPts val="2400"/>
              </a:spcAft>
            </a:pPr>
            <a:r>
              <a:rPr lang="en-US" sz="4400" dirty="0"/>
              <a:t>Introduce yourself and your role</a:t>
            </a:r>
          </a:p>
          <a:p>
            <a:pPr marL="1171985" indent="-1171985">
              <a:spcBef>
                <a:spcPts val="0"/>
              </a:spcBef>
              <a:spcAft>
                <a:spcPts val="2400"/>
              </a:spcAft>
            </a:pPr>
            <a:r>
              <a:rPr lang="en-US" sz="4400" dirty="0"/>
              <a:t>Company name &amp; graphics</a:t>
            </a:r>
          </a:p>
          <a:p>
            <a:pPr marL="1171985" indent="-1171985">
              <a:spcBef>
                <a:spcPts val="0"/>
              </a:spcBef>
              <a:spcAft>
                <a:spcPts val="2400"/>
              </a:spcAft>
            </a:pPr>
            <a:r>
              <a:rPr lang="en-US" sz="4400" dirty="0"/>
              <a:t>Deliver your two-line elevator pitch</a:t>
            </a:r>
          </a:p>
          <a:p>
            <a:pPr marL="1171985" indent="-1171985">
              <a:spcBef>
                <a:spcPts val="0"/>
              </a:spcBef>
              <a:spcAft>
                <a:spcPts val="2400"/>
              </a:spcAft>
            </a:pPr>
            <a:r>
              <a:rPr lang="en-US" sz="4400" dirty="0"/>
              <a:t>Share a brief company history</a:t>
            </a:r>
          </a:p>
          <a:p>
            <a:pPr marL="1171985" indent="-1171985">
              <a:spcBef>
                <a:spcPts val="0"/>
              </a:spcBef>
              <a:spcAft>
                <a:spcPts val="2400"/>
              </a:spcAft>
            </a:pPr>
            <a:endParaRPr lang="en-US" sz="4400" dirty="0">
              <a:solidFill>
                <a:srgbClr val="17ABD6"/>
              </a:solidFill>
            </a:endParaRPr>
          </a:p>
          <a:p>
            <a:pPr marL="1143000" indent="0">
              <a:spcBef>
                <a:spcPts val="0"/>
              </a:spcBef>
              <a:spcAft>
                <a:spcPts val="2400"/>
              </a:spcAft>
              <a:buNone/>
            </a:pPr>
            <a:r>
              <a:rPr lang="en-US" sz="4400" dirty="0">
                <a:solidFill>
                  <a:srgbClr val="17ABD6"/>
                </a:solidFill>
              </a:rPr>
              <a:t>Spend less than 2 minutes on      this slide</a:t>
            </a:r>
          </a:p>
          <a:p>
            <a:pPr marL="1171985" indent="-1171985">
              <a:spcBef>
                <a:spcPts val="0"/>
              </a:spcBef>
              <a:spcAft>
                <a:spcPts val="2400"/>
              </a:spcAft>
            </a:pPr>
            <a:endParaRPr lang="en-US" sz="6000" dirty="0"/>
          </a:p>
        </p:txBody>
      </p:sp>
      <p:pic>
        <p:nvPicPr>
          <p:cNvPr id="4" name="Picture 3" descr="Fotolia_61378026_S_copyright.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196490" y="0"/>
            <a:ext cx="11190685" cy="13716000"/>
          </a:xfrm>
          <a:prstGeom prst="rect">
            <a:avLst/>
          </a:prstGeom>
        </p:spPr>
      </p:pic>
    </p:spTree>
    <p:extLst>
      <p:ext uri="{BB962C8B-B14F-4D97-AF65-F5344CB8AC3E}">
        <p14:creationId xmlns:p14="http://schemas.microsoft.com/office/powerpoint/2010/main" val="298508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113" y="1219200"/>
            <a:ext cx="21948458" cy="3632200"/>
          </a:xfrm>
        </p:spPr>
        <p:txBody>
          <a:bodyPr/>
          <a:lstStyle/>
          <a:p>
            <a:r>
              <a:rPr lang="en-US" dirty="0">
                <a:latin typeface="Gotham Bold"/>
                <a:cs typeface="Gotham Bold"/>
              </a:rPr>
              <a:t>CUSTOMER </a:t>
            </a:r>
            <a:br>
              <a:rPr lang="en-US" dirty="0">
                <a:latin typeface="Gotham Bold"/>
                <a:cs typeface="Gotham Bold"/>
              </a:rPr>
            </a:br>
            <a:r>
              <a:rPr lang="en-US" dirty="0">
                <a:solidFill>
                  <a:srgbClr val="15AAD6"/>
                </a:solidFill>
                <a:latin typeface="Gotham Bold"/>
                <a:cs typeface="Gotham Bold"/>
              </a:rPr>
              <a:t>PROBLEM/</a:t>
            </a:r>
            <a:br>
              <a:rPr lang="en-US" dirty="0">
                <a:solidFill>
                  <a:srgbClr val="15AAD6"/>
                </a:solidFill>
                <a:latin typeface="Gotham Bold"/>
                <a:cs typeface="Gotham Bold"/>
              </a:rPr>
            </a:br>
            <a:r>
              <a:rPr lang="en-US" dirty="0">
                <a:solidFill>
                  <a:srgbClr val="15AAD6"/>
                </a:solidFill>
                <a:latin typeface="Gotham Bold"/>
                <a:cs typeface="Gotham Bold"/>
              </a:rPr>
              <a:t>OPPORTUNITY</a:t>
            </a:r>
          </a:p>
        </p:txBody>
      </p:sp>
      <p:sp>
        <p:nvSpPr>
          <p:cNvPr id="3" name="Content Placeholder 2"/>
          <p:cNvSpPr>
            <a:spLocks noGrp="1"/>
          </p:cNvSpPr>
          <p:nvPr>
            <p:ph idx="1"/>
          </p:nvPr>
        </p:nvSpPr>
        <p:spPr>
          <a:xfrm>
            <a:off x="1124113" y="5601472"/>
            <a:ext cx="9861030" cy="7047728"/>
          </a:xfrm>
        </p:spPr>
        <p:txBody>
          <a:bodyPr>
            <a:noAutofit/>
          </a:bodyPr>
          <a:lstStyle/>
          <a:p>
            <a:pPr marL="793750" indent="-793750">
              <a:spcBef>
                <a:spcPts val="2256"/>
              </a:spcBef>
              <a:spcAft>
                <a:spcPts val="1200"/>
              </a:spcAft>
            </a:pPr>
            <a:r>
              <a:rPr lang="en-US" sz="4000" dirty="0"/>
              <a:t>Clearly communicate the problem and/or opportunity in the market, laying the foundation for the presentation by answering:</a:t>
            </a:r>
          </a:p>
          <a:p>
            <a:pPr marL="1428750" lvl="1" indent="-635000">
              <a:spcBef>
                <a:spcPts val="1464"/>
              </a:spcBef>
              <a:spcAft>
                <a:spcPts val="1200"/>
              </a:spcAft>
              <a:buFont typeface="Arial"/>
              <a:buChar char="•"/>
            </a:pPr>
            <a:r>
              <a:rPr lang="en-US" sz="3600" dirty="0"/>
              <a:t>How do you know there is a “problem” in the market…</a:t>
            </a:r>
          </a:p>
          <a:p>
            <a:pPr marL="1428750" lvl="1" indent="-635000">
              <a:spcAft>
                <a:spcPts val="1200"/>
              </a:spcAft>
              <a:buFont typeface="Arial"/>
              <a:buChar char="•"/>
            </a:pPr>
            <a:r>
              <a:rPr lang="en-US" sz="3600" dirty="0"/>
              <a:t>Who are the specific customers and what do they need…</a:t>
            </a:r>
          </a:p>
          <a:p>
            <a:pPr marL="1428750" lvl="1" indent="-635000">
              <a:spcAft>
                <a:spcPts val="1200"/>
              </a:spcAft>
              <a:buFont typeface="Arial"/>
              <a:buChar char="•"/>
            </a:pPr>
            <a:r>
              <a:rPr lang="en-US" sz="3600" dirty="0"/>
              <a:t>The cost of the problem or value of the opportunity…</a:t>
            </a:r>
          </a:p>
        </p:txBody>
      </p:sp>
      <p:pic>
        <p:nvPicPr>
          <p:cNvPr id="4" name="Picture 3" descr="shutterstock_17030421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320400" y="0"/>
            <a:ext cx="11066774" cy="13716000"/>
          </a:xfrm>
          <a:prstGeom prst="rect">
            <a:avLst/>
          </a:prstGeom>
        </p:spPr>
      </p:pic>
    </p:spTree>
    <p:extLst>
      <p:ext uri="{BB962C8B-B14F-4D97-AF65-F5344CB8AC3E}">
        <p14:creationId xmlns:p14="http://schemas.microsoft.com/office/powerpoint/2010/main" val="2629780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116" y="1285876"/>
            <a:ext cx="10994331" cy="2286000"/>
          </a:xfrm>
        </p:spPr>
        <p:txBody>
          <a:bodyPr/>
          <a:lstStyle/>
          <a:p>
            <a:pPr>
              <a:lnSpc>
                <a:spcPct val="90000"/>
              </a:lnSpc>
            </a:pPr>
            <a:r>
              <a:rPr lang="en-US" dirty="0">
                <a:latin typeface="Gotham Bold"/>
                <a:cs typeface="Gotham Bold"/>
              </a:rPr>
              <a:t>YOUR </a:t>
            </a:r>
            <a:r>
              <a:rPr lang="en-US" dirty="0">
                <a:solidFill>
                  <a:srgbClr val="15AAD6"/>
                </a:solidFill>
                <a:latin typeface="Gotham Bold"/>
                <a:cs typeface="Gotham Bold"/>
              </a:rPr>
              <a:t>SOLUTION/</a:t>
            </a:r>
            <a:br>
              <a:rPr lang="en-US" dirty="0">
                <a:solidFill>
                  <a:srgbClr val="15AAD6"/>
                </a:solidFill>
                <a:latin typeface="Gotham Bold"/>
                <a:cs typeface="Gotham Bold"/>
              </a:rPr>
            </a:br>
            <a:r>
              <a:rPr lang="en-US" dirty="0">
                <a:solidFill>
                  <a:srgbClr val="15AAD6"/>
                </a:solidFill>
                <a:latin typeface="Gotham Bold"/>
                <a:cs typeface="Gotham Bold"/>
              </a:rPr>
              <a:t>TECHNOLOGY</a:t>
            </a:r>
          </a:p>
        </p:txBody>
      </p:sp>
      <p:sp>
        <p:nvSpPr>
          <p:cNvPr id="3" name="Content Placeholder 2"/>
          <p:cNvSpPr>
            <a:spLocks noGrp="1"/>
          </p:cNvSpPr>
          <p:nvPr>
            <p:ph idx="1"/>
          </p:nvPr>
        </p:nvSpPr>
        <p:spPr>
          <a:xfrm>
            <a:off x="1124116" y="3943352"/>
            <a:ext cx="10867331" cy="9305924"/>
          </a:xfrm>
        </p:spPr>
        <p:txBody>
          <a:bodyPr>
            <a:normAutofit fontScale="32500" lnSpcReduction="20000"/>
          </a:bodyPr>
          <a:lstStyle/>
          <a:p>
            <a:pPr marL="866775" indent="-866775">
              <a:lnSpc>
                <a:spcPct val="120000"/>
              </a:lnSpc>
              <a:spcBef>
                <a:spcPts val="2160"/>
              </a:spcBef>
              <a:spcAft>
                <a:spcPts val="1200"/>
              </a:spcAft>
            </a:pPr>
            <a:r>
              <a:rPr lang="en-US" sz="13500" dirty="0"/>
              <a:t>Discuss how your technology/ product solves customers’ problems or gives them a competitive advantage by:</a:t>
            </a:r>
          </a:p>
          <a:p>
            <a:pPr marL="2003425" lvl="1" indent="-795338">
              <a:lnSpc>
                <a:spcPct val="120000"/>
              </a:lnSpc>
              <a:spcBef>
                <a:spcPts val="0"/>
              </a:spcBef>
              <a:spcAft>
                <a:spcPts val="1200"/>
              </a:spcAft>
              <a:buFont typeface="Arial"/>
              <a:buChar char="•"/>
            </a:pPr>
            <a:r>
              <a:rPr lang="en-US" sz="11100" dirty="0"/>
              <a:t>Summarizing the solution, emphasizing your unique product/ technology</a:t>
            </a:r>
          </a:p>
          <a:p>
            <a:pPr marL="2003425" lvl="1" indent="-795338">
              <a:lnSpc>
                <a:spcPct val="120000"/>
              </a:lnSpc>
              <a:spcBef>
                <a:spcPts val="0"/>
              </a:spcBef>
              <a:spcAft>
                <a:spcPts val="1200"/>
              </a:spcAft>
              <a:buFont typeface="Arial"/>
              <a:buChar char="•"/>
            </a:pPr>
            <a:r>
              <a:rPr lang="en-US" sz="11100" dirty="0"/>
              <a:t>Describing any barriers to entry or IP protection for your technology</a:t>
            </a:r>
          </a:p>
          <a:p>
            <a:pPr marL="2003425" lvl="1" indent="-795338">
              <a:lnSpc>
                <a:spcPct val="120000"/>
              </a:lnSpc>
              <a:spcBef>
                <a:spcPts val="0"/>
              </a:spcBef>
              <a:spcAft>
                <a:spcPts val="1200"/>
              </a:spcAft>
              <a:buFont typeface="Arial"/>
              <a:buChar char="•"/>
            </a:pPr>
            <a:r>
              <a:rPr lang="en-US" sz="11100" dirty="0"/>
              <a:t>Providing specific personal experience from talking with potential customers</a:t>
            </a:r>
          </a:p>
          <a:p>
            <a:pPr marL="2003425" lvl="1" indent="-795338">
              <a:lnSpc>
                <a:spcPct val="120000"/>
              </a:lnSpc>
              <a:spcBef>
                <a:spcPts val="0"/>
              </a:spcBef>
              <a:spcAft>
                <a:spcPts val="1200"/>
              </a:spcAft>
              <a:buFont typeface="Arial"/>
              <a:buChar char="•"/>
            </a:pPr>
            <a:r>
              <a:rPr lang="en-US" sz="11100" dirty="0"/>
              <a:t>Focusing on customer benefits from your differentiated features</a:t>
            </a:r>
          </a:p>
        </p:txBody>
      </p:sp>
      <p:pic>
        <p:nvPicPr>
          <p:cNvPr id="6" name="Picture 5" descr="mockup-654585.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103558" y="5579"/>
            <a:ext cx="11283618" cy="13716000"/>
          </a:xfrm>
          <a:prstGeom prst="rect">
            <a:avLst/>
          </a:prstGeom>
        </p:spPr>
      </p:pic>
    </p:spTree>
    <p:extLst>
      <p:ext uri="{BB962C8B-B14F-4D97-AF65-F5344CB8AC3E}">
        <p14:creationId xmlns:p14="http://schemas.microsoft.com/office/powerpoint/2010/main" val="1975713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116" y="1285876"/>
            <a:ext cx="21948458" cy="2286000"/>
          </a:xfrm>
        </p:spPr>
        <p:txBody>
          <a:bodyPr/>
          <a:lstStyle/>
          <a:p>
            <a:pPr>
              <a:lnSpc>
                <a:spcPct val="90000"/>
              </a:lnSpc>
            </a:pPr>
            <a:r>
              <a:rPr lang="en-US" dirty="0">
                <a:latin typeface="Gotham Bold"/>
                <a:cs typeface="Gotham Bold"/>
              </a:rPr>
              <a:t>YOUR </a:t>
            </a:r>
            <a:r>
              <a:rPr lang="en-US" dirty="0">
                <a:solidFill>
                  <a:srgbClr val="15AAD6"/>
                </a:solidFill>
                <a:latin typeface="Gotham Bold"/>
                <a:cs typeface="Gotham Bold"/>
              </a:rPr>
              <a:t>SOLUTION/</a:t>
            </a:r>
            <a:br>
              <a:rPr lang="en-US" dirty="0">
                <a:solidFill>
                  <a:srgbClr val="15AAD6"/>
                </a:solidFill>
                <a:latin typeface="Gotham Bold"/>
                <a:cs typeface="Gotham Bold"/>
              </a:rPr>
            </a:br>
            <a:r>
              <a:rPr lang="en-US" dirty="0">
                <a:solidFill>
                  <a:srgbClr val="15AAD6"/>
                </a:solidFill>
                <a:latin typeface="Gotham Bold"/>
                <a:cs typeface="Gotham Bold"/>
              </a:rPr>
              <a:t>TECHNOLOGY</a:t>
            </a:r>
          </a:p>
        </p:txBody>
      </p:sp>
      <p:sp>
        <p:nvSpPr>
          <p:cNvPr id="3" name="Content Placeholder 2"/>
          <p:cNvSpPr>
            <a:spLocks noGrp="1"/>
          </p:cNvSpPr>
          <p:nvPr>
            <p:ph idx="1"/>
          </p:nvPr>
        </p:nvSpPr>
        <p:spPr>
          <a:xfrm>
            <a:off x="1244939" y="3943352"/>
            <a:ext cx="10867331" cy="9305924"/>
          </a:xfrm>
        </p:spPr>
        <p:txBody>
          <a:bodyPr>
            <a:normAutofit/>
          </a:bodyPr>
          <a:lstStyle/>
          <a:p>
            <a:pPr marL="866775" indent="-866775">
              <a:spcBef>
                <a:spcPts val="2160"/>
              </a:spcBef>
              <a:spcAft>
                <a:spcPts val="1200"/>
              </a:spcAft>
            </a:pPr>
            <a:r>
              <a:rPr lang="en-US" sz="4400" dirty="0"/>
              <a:t>Provide no more than 2 examples describing your solution’s “unfair advantage”</a:t>
            </a:r>
          </a:p>
          <a:p>
            <a:pPr marL="2003425" lvl="1" indent="-795338">
              <a:spcBef>
                <a:spcPts val="2088"/>
              </a:spcBef>
              <a:spcAft>
                <a:spcPts val="1200"/>
              </a:spcAft>
              <a:buFont typeface="Arial"/>
              <a:buChar char="•"/>
            </a:pPr>
            <a:r>
              <a:rPr lang="en-US" sz="3800" dirty="0"/>
              <a:t>Outline customers’ ROI, including the time to recoup their investment</a:t>
            </a:r>
          </a:p>
          <a:p>
            <a:pPr marL="2003425" lvl="1" indent="-795338">
              <a:spcBef>
                <a:spcPts val="2088"/>
              </a:spcBef>
              <a:spcAft>
                <a:spcPts val="1200"/>
              </a:spcAft>
              <a:buFont typeface="Arial"/>
              <a:buChar char="•"/>
            </a:pPr>
            <a:r>
              <a:rPr lang="en-US" sz="3800" dirty="0"/>
              <a:t>Highlight actual examples that have been or will be deployed at customer sites, if applicable. </a:t>
            </a:r>
          </a:p>
        </p:txBody>
      </p:sp>
      <p:pic>
        <p:nvPicPr>
          <p:cNvPr id="6" name="Picture 5" descr="mockup-654585.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103558" y="5579"/>
            <a:ext cx="11283618" cy="13716000"/>
          </a:xfrm>
          <a:prstGeom prst="rect">
            <a:avLst/>
          </a:prstGeom>
        </p:spPr>
      </p:pic>
    </p:spTree>
    <p:extLst>
      <p:ext uri="{BB962C8B-B14F-4D97-AF65-F5344CB8AC3E}">
        <p14:creationId xmlns:p14="http://schemas.microsoft.com/office/powerpoint/2010/main" val="3936179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2997" y="759730"/>
            <a:ext cx="12338203" cy="2286000"/>
          </a:xfrm>
        </p:spPr>
        <p:txBody>
          <a:bodyPr/>
          <a:lstStyle/>
          <a:p>
            <a:r>
              <a:rPr lang="en-US" sz="9300" dirty="0">
                <a:latin typeface="Gotham Bold"/>
                <a:cs typeface="Gotham Bold"/>
              </a:rPr>
              <a:t>MARKET </a:t>
            </a:r>
            <a:r>
              <a:rPr lang="en-US" sz="9300" dirty="0">
                <a:solidFill>
                  <a:srgbClr val="15AAD6"/>
                </a:solidFill>
                <a:latin typeface="Gotham Bold"/>
                <a:cs typeface="Gotham Bold"/>
              </a:rPr>
              <a:t>DEMAND</a:t>
            </a:r>
          </a:p>
        </p:txBody>
      </p:sp>
      <p:sp>
        <p:nvSpPr>
          <p:cNvPr id="3" name="Content Placeholder 2"/>
          <p:cNvSpPr>
            <a:spLocks noGrp="1"/>
          </p:cNvSpPr>
          <p:nvPr>
            <p:ph idx="1"/>
          </p:nvPr>
        </p:nvSpPr>
        <p:spPr>
          <a:xfrm>
            <a:off x="1219360" y="3341526"/>
            <a:ext cx="9715759" cy="9104474"/>
          </a:xfrm>
        </p:spPr>
        <p:txBody>
          <a:bodyPr>
            <a:normAutofit fontScale="77500" lnSpcReduction="20000"/>
          </a:bodyPr>
          <a:lstStyle/>
          <a:p>
            <a:pPr>
              <a:lnSpc>
                <a:spcPct val="120000"/>
              </a:lnSpc>
              <a:spcBef>
                <a:spcPts val="0"/>
              </a:spcBef>
              <a:spcAft>
                <a:spcPts val="1200"/>
              </a:spcAft>
            </a:pPr>
            <a:r>
              <a:rPr lang="en-US" sz="6000" dirty="0">
                <a:solidFill>
                  <a:srgbClr val="77777A"/>
                </a:solidFill>
              </a:rPr>
              <a:t>Quantify the market by size, segments and potential sales </a:t>
            </a:r>
            <a:r>
              <a:rPr lang="en-US" sz="6000" b="1" dirty="0">
                <a:solidFill>
                  <a:srgbClr val="77777A"/>
                </a:solidFill>
              </a:rPr>
              <a:t>(TAM/SAM)</a:t>
            </a:r>
          </a:p>
          <a:p>
            <a:pPr lvl="1">
              <a:lnSpc>
                <a:spcPct val="120000"/>
              </a:lnSpc>
              <a:spcBef>
                <a:spcPts val="0"/>
              </a:spcBef>
              <a:spcAft>
                <a:spcPts val="1200"/>
              </a:spcAft>
              <a:buFont typeface="Arial"/>
              <a:buChar char="•"/>
            </a:pPr>
            <a:r>
              <a:rPr lang="en-US" sz="5400" dirty="0">
                <a:solidFill>
                  <a:srgbClr val="77777A"/>
                </a:solidFill>
              </a:rPr>
              <a:t>Avoid sky-high numbers – be realistic</a:t>
            </a:r>
          </a:p>
          <a:p>
            <a:pPr>
              <a:lnSpc>
                <a:spcPct val="120000"/>
              </a:lnSpc>
              <a:spcBef>
                <a:spcPts val="0"/>
              </a:spcBef>
              <a:spcAft>
                <a:spcPts val="1200"/>
              </a:spcAft>
            </a:pPr>
            <a:r>
              <a:rPr lang="en-US" sz="5700" dirty="0">
                <a:solidFill>
                  <a:srgbClr val="77777A"/>
                </a:solidFill>
              </a:rPr>
              <a:t>Characterize the key benefits to target customers – why will they buy from you?</a:t>
            </a:r>
          </a:p>
          <a:p>
            <a:pPr lvl="1">
              <a:lnSpc>
                <a:spcPct val="120000"/>
              </a:lnSpc>
              <a:spcBef>
                <a:spcPts val="0"/>
              </a:spcBef>
              <a:spcAft>
                <a:spcPts val="1200"/>
              </a:spcAft>
              <a:buFont typeface="Arial"/>
              <a:buChar char="•"/>
            </a:pPr>
            <a:r>
              <a:rPr lang="en-US" sz="5400" dirty="0">
                <a:solidFill>
                  <a:srgbClr val="77777A"/>
                </a:solidFill>
              </a:rPr>
              <a:t>Show urgency for the product</a:t>
            </a:r>
          </a:p>
          <a:p>
            <a:pPr>
              <a:lnSpc>
                <a:spcPct val="120000"/>
              </a:lnSpc>
              <a:spcBef>
                <a:spcPts val="0"/>
              </a:spcBef>
              <a:spcAft>
                <a:spcPts val="1200"/>
              </a:spcAft>
            </a:pPr>
            <a:r>
              <a:rPr lang="en-US" sz="5700" dirty="0">
                <a:solidFill>
                  <a:srgbClr val="77777A"/>
                </a:solidFill>
              </a:rPr>
              <a:t>Which segments will you target first, why?</a:t>
            </a:r>
          </a:p>
        </p:txBody>
      </p:sp>
      <p:pic>
        <p:nvPicPr>
          <p:cNvPr id="4" name="Picture 3" descr="business-690675.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243288" y="0"/>
            <a:ext cx="11143887" cy="13716000"/>
          </a:xfrm>
          <a:prstGeom prst="rect">
            <a:avLst/>
          </a:prstGeom>
        </p:spPr>
      </p:pic>
    </p:spTree>
    <p:extLst>
      <p:ext uri="{BB962C8B-B14F-4D97-AF65-F5344CB8AC3E}">
        <p14:creationId xmlns:p14="http://schemas.microsoft.com/office/powerpoint/2010/main" val="1054664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359" y="1209676"/>
            <a:ext cx="21948458" cy="2286000"/>
          </a:xfrm>
        </p:spPr>
        <p:txBody>
          <a:bodyPr/>
          <a:lstStyle/>
          <a:p>
            <a:r>
              <a:rPr lang="en-US" dirty="0">
                <a:latin typeface="Gotham Bold"/>
                <a:cs typeface="Gotham Bold"/>
              </a:rPr>
              <a:t>COMPETITION/</a:t>
            </a:r>
            <a:br>
              <a:rPr lang="en-US" dirty="0">
                <a:solidFill>
                  <a:srgbClr val="15AAD6"/>
                </a:solidFill>
                <a:latin typeface="Gotham Bold"/>
                <a:cs typeface="Gotham Bold"/>
              </a:rPr>
            </a:br>
            <a:r>
              <a:rPr lang="en-US" dirty="0">
                <a:solidFill>
                  <a:srgbClr val="15AAD6"/>
                </a:solidFill>
                <a:latin typeface="Gotham Bold"/>
                <a:cs typeface="Gotham Bold"/>
              </a:rPr>
              <a:t>STATUS QUO</a:t>
            </a:r>
          </a:p>
        </p:txBody>
      </p:sp>
      <p:sp>
        <p:nvSpPr>
          <p:cNvPr id="3" name="Content Placeholder 2"/>
          <p:cNvSpPr>
            <a:spLocks noGrp="1"/>
          </p:cNvSpPr>
          <p:nvPr>
            <p:ph idx="1"/>
          </p:nvPr>
        </p:nvSpPr>
        <p:spPr>
          <a:xfrm>
            <a:off x="1219359" y="4120408"/>
            <a:ext cx="10490041" cy="8579592"/>
          </a:xfrm>
        </p:spPr>
        <p:txBody>
          <a:bodyPr>
            <a:noAutofit/>
          </a:bodyPr>
          <a:lstStyle/>
          <a:p>
            <a:pPr>
              <a:spcBef>
                <a:spcPts val="0"/>
              </a:spcBef>
              <a:spcAft>
                <a:spcPts val="1200"/>
              </a:spcAft>
            </a:pPr>
            <a:r>
              <a:rPr lang="en-US" sz="4000" dirty="0"/>
              <a:t>Create a Competitive Matrix comparing you to competitors – </a:t>
            </a:r>
            <a:r>
              <a:rPr lang="en-US" sz="4000" b="1" i="1" dirty="0">
                <a:solidFill>
                  <a:srgbClr val="17ABD6"/>
                </a:solidFill>
              </a:rPr>
              <a:t>don</a:t>
            </a:r>
            <a:r>
              <a:rPr lang="fr-FR" sz="4000" b="1" i="1" dirty="0">
                <a:solidFill>
                  <a:srgbClr val="17ABD6"/>
                </a:solidFill>
              </a:rPr>
              <a:t>’</a:t>
            </a:r>
            <a:r>
              <a:rPr lang="en-US" sz="4000" b="1" i="1" dirty="0">
                <a:solidFill>
                  <a:srgbClr val="17ABD6"/>
                </a:solidFill>
              </a:rPr>
              <a:t>t forget the status quo is competition!</a:t>
            </a:r>
          </a:p>
          <a:p>
            <a:pPr>
              <a:spcBef>
                <a:spcPts val="0"/>
              </a:spcBef>
              <a:spcAft>
                <a:spcPts val="1200"/>
              </a:spcAft>
            </a:pPr>
            <a:r>
              <a:rPr lang="en-US" sz="4000" dirty="0"/>
              <a:t>Include large and small competitors</a:t>
            </a:r>
          </a:p>
          <a:p>
            <a:pPr lvl="1">
              <a:spcBef>
                <a:spcPts val="0"/>
              </a:spcBef>
              <a:spcAft>
                <a:spcPts val="1200"/>
              </a:spcAft>
              <a:buFont typeface="Arial"/>
              <a:buChar char="•"/>
            </a:pPr>
            <a:r>
              <a:rPr lang="en-US" sz="3600" dirty="0"/>
              <a:t>The well established and better known </a:t>
            </a:r>
          </a:p>
          <a:p>
            <a:pPr lvl="1">
              <a:spcBef>
                <a:spcPts val="0"/>
              </a:spcBef>
              <a:spcAft>
                <a:spcPts val="1200"/>
              </a:spcAft>
              <a:buFont typeface="Arial"/>
              <a:buChar char="•"/>
            </a:pPr>
            <a:r>
              <a:rPr lang="en-US" sz="3600" dirty="0"/>
              <a:t>The up-and-comers</a:t>
            </a:r>
          </a:p>
          <a:p>
            <a:pPr lvl="1">
              <a:spcBef>
                <a:spcPts val="0"/>
              </a:spcBef>
              <a:spcAft>
                <a:spcPts val="1200"/>
              </a:spcAft>
              <a:buFont typeface="Arial"/>
              <a:buChar char="•"/>
            </a:pPr>
            <a:r>
              <a:rPr lang="en-US" sz="3600" dirty="0"/>
              <a:t>Describe your strongest barriers to prevent competition from eating your lunch.</a:t>
            </a:r>
          </a:p>
          <a:p>
            <a:pPr>
              <a:spcBef>
                <a:spcPts val="0"/>
              </a:spcBef>
              <a:spcAft>
                <a:spcPts val="1200"/>
              </a:spcAft>
            </a:pPr>
            <a:r>
              <a:rPr lang="en-US" sz="4000" dirty="0"/>
              <a:t>Must customers change behavior to adopt?  How do you mitigate that?</a:t>
            </a:r>
          </a:p>
        </p:txBody>
      </p:sp>
      <p:pic>
        <p:nvPicPr>
          <p:cNvPr id="4" name="Picture 3" descr="business-92622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088204" y="0"/>
            <a:ext cx="11298972" cy="13716000"/>
          </a:xfrm>
          <a:prstGeom prst="rect">
            <a:avLst/>
          </a:prstGeom>
        </p:spPr>
      </p:pic>
    </p:spTree>
    <p:extLst>
      <p:ext uri="{BB962C8B-B14F-4D97-AF65-F5344CB8AC3E}">
        <p14:creationId xmlns:p14="http://schemas.microsoft.com/office/powerpoint/2010/main" val="4161719283"/>
      </p:ext>
    </p:extLst>
  </p:cSld>
  <p:clrMapOvr>
    <a:masterClrMapping/>
  </p:clrMapOvr>
</p:sld>
</file>

<file path=ppt/theme/theme1.xml><?xml version="1.0" encoding="utf-8"?>
<a:theme xmlns:a="http://schemas.openxmlformats.org/drawingml/2006/main" name="Rev1 Theme 4.8.15">
  <a:themeElements>
    <a:clrScheme name="Custom 1">
      <a:dk1>
        <a:srgbClr val="0A546F"/>
      </a:dk1>
      <a:lt1>
        <a:sysClr val="window" lastClr="FFFFFF"/>
      </a:lt1>
      <a:dk2>
        <a:srgbClr val="7FC24E"/>
      </a:dk2>
      <a:lt2>
        <a:srgbClr val="FFFFFF"/>
      </a:lt2>
      <a:accent1>
        <a:srgbClr val="969A98"/>
      </a:accent1>
      <a:accent2>
        <a:srgbClr val="17ABD6"/>
      </a:accent2>
      <a:accent3>
        <a:srgbClr val="7FC24E"/>
      </a:accent3>
      <a:accent4>
        <a:srgbClr val="F39019"/>
      </a:accent4>
      <a:accent5>
        <a:srgbClr val="0A546F"/>
      </a:accent5>
      <a:accent6>
        <a:srgbClr val="E8181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Rev1 Master.thmx</Template>
  <TotalTime>5308</TotalTime>
  <Words>1486</Words>
  <Application>Microsoft Macintosh PowerPoint</Application>
  <PresentationFormat>Custom</PresentationFormat>
  <Paragraphs>312</Paragraphs>
  <Slides>26</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5" baseType="lpstr">
      <vt:lpstr>Arial</vt:lpstr>
      <vt:lpstr>Calibri</vt:lpstr>
      <vt:lpstr>Gotham Bold</vt:lpstr>
      <vt:lpstr>Gotham Book</vt:lpstr>
      <vt:lpstr>Gotham Medium</vt:lpstr>
      <vt:lpstr>Gotham-Medium</vt:lpstr>
      <vt:lpstr>Helvetica</vt:lpstr>
      <vt:lpstr>Rev1 Theme 4.8.15</vt:lpstr>
      <vt:lpstr>Worksheet</vt:lpstr>
      <vt:lpstr>The Pitch: Creating a Pre-Seed Stage Presentation</vt:lpstr>
      <vt:lpstr>THE PITCH</vt:lpstr>
      <vt:lpstr>THE PITCH: TABLE OF CONTENTS</vt:lpstr>
      <vt:lpstr>TITLE SLIDE</vt:lpstr>
      <vt:lpstr>CUSTOMER  PROBLEM/ OPPORTUNITY</vt:lpstr>
      <vt:lpstr>YOUR SOLUTION/ TECHNOLOGY</vt:lpstr>
      <vt:lpstr>YOUR SOLUTION/ TECHNOLOGY</vt:lpstr>
      <vt:lpstr>MARKET DEMAND</vt:lpstr>
      <vt:lpstr>COMPETITION/ STATUS QUO</vt:lpstr>
      <vt:lpstr>PowerPoint Presentation</vt:lpstr>
      <vt:lpstr>TEAM</vt:lpstr>
      <vt:lpstr>TECH PLAN PER CUSTOMER SPECIFICATIONS</vt:lpstr>
      <vt:lpstr>UNIT COST ANALYSIS</vt:lpstr>
      <vt:lpstr>SOURCES &amp;  USES OF FUNDS</vt:lpstr>
      <vt:lpstr>EXAMPLE: USE OF FUNDS CHART</vt:lpstr>
      <vt:lpstr>COMPANY MILESTONES</vt:lpstr>
      <vt:lpstr>EXAMPLE: MILESTONES CHART</vt:lpstr>
      <vt:lpstr>RISK ASSESSMENT</vt:lpstr>
      <vt:lpstr>APPENDIX</vt:lpstr>
      <vt:lpstr>RULES FOR THE PITCH</vt:lpstr>
      <vt:lpstr>PowerPoint Presentation</vt:lpstr>
      <vt:lpstr>BE PREPARED FOR Q&amp;A</vt:lpstr>
      <vt:lpstr>POTENTIAL Q&amp;A</vt:lpstr>
      <vt:lpstr>THINGS YOU NEVER WANT TO SAY</vt:lpstr>
      <vt:lpstr>PowerPoint Presentation</vt:lpstr>
      <vt:lpstr>PowerPoint Presentation</vt:lpstr>
    </vt:vector>
  </TitlesOfParts>
  <Company>TechColumbus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Oddi</dc:creator>
  <cp:lastModifiedBy>Alicia Oddi</cp:lastModifiedBy>
  <cp:revision>151</cp:revision>
  <dcterms:created xsi:type="dcterms:W3CDTF">2015-04-08T14:16:21Z</dcterms:created>
  <dcterms:modified xsi:type="dcterms:W3CDTF">2023-11-20T20:00:43Z</dcterms:modified>
</cp:coreProperties>
</file>